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13.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1730" r:id="rId2"/>
    <p:sldId id="1738" r:id="rId3"/>
    <p:sldId id="1739" r:id="rId4"/>
    <p:sldId id="1737" r:id="rId5"/>
    <p:sldId id="1732" r:id="rId6"/>
    <p:sldId id="1733" r:id="rId7"/>
    <p:sldId id="1740" r:id="rId8"/>
    <p:sldId id="1741" r:id="rId9"/>
    <p:sldId id="1742" r:id="rId10"/>
    <p:sldId id="1759" r:id="rId11"/>
    <p:sldId id="1750" r:id="rId12"/>
    <p:sldId id="1744" r:id="rId13"/>
    <p:sldId id="1746" r:id="rId14"/>
    <p:sldId id="1747" r:id="rId15"/>
    <p:sldId id="1757" r:id="rId16"/>
    <p:sldId id="1770" r:id="rId17"/>
    <p:sldId id="1787" r:id="rId18"/>
    <p:sldId id="1771" r:id="rId19"/>
    <p:sldId id="1772" r:id="rId20"/>
    <p:sldId id="1758" r:id="rId21"/>
    <p:sldId id="1773" r:id="rId22"/>
    <p:sldId id="1755" r:id="rId23"/>
    <p:sldId id="1766" r:id="rId24"/>
    <p:sldId id="1760" r:id="rId25"/>
    <p:sldId id="1764" r:id="rId26"/>
    <p:sldId id="1765" r:id="rId27"/>
    <p:sldId id="1775" r:id="rId28"/>
    <p:sldId id="1779" r:id="rId29"/>
    <p:sldId id="1781" r:id="rId30"/>
    <p:sldId id="1767" r:id="rId31"/>
    <p:sldId id="1785" r:id="rId32"/>
    <p:sldId id="1780" r:id="rId33"/>
    <p:sldId id="1783" r:id="rId34"/>
    <p:sldId id="1784" r:id="rId35"/>
    <p:sldId id="1782" r:id="rId36"/>
    <p:sldId id="1777" r:id="rId37"/>
    <p:sldId id="1719" r:id="rId38"/>
    <p:sldId id="1788" r:id="rId39"/>
    <p:sldId id="1778" r:id="rId40"/>
    <p:sldId id="177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335D953-526B-4BB1-AF04-D9DED80D3C13}">
          <p14:sldIdLst>
            <p14:sldId id="1730"/>
            <p14:sldId id="1738"/>
            <p14:sldId id="1739"/>
            <p14:sldId id="1737"/>
            <p14:sldId id="1732"/>
            <p14:sldId id="1733"/>
            <p14:sldId id="1740"/>
            <p14:sldId id="1741"/>
            <p14:sldId id="1742"/>
            <p14:sldId id="1759"/>
            <p14:sldId id="1750"/>
            <p14:sldId id="1744"/>
            <p14:sldId id="1746"/>
            <p14:sldId id="1747"/>
            <p14:sldId id="1757"/>
            <p14:sldId id="1770"/>
            <p14:sldId id="1787"/>
            <p14:sldId id="1771"/>
            <p14:sldId id="1772"/>
            <p14:sldId id="1758"/>
            <p14:sldId id="1773"/>
            <p14:sldId id="1755"/>
            <p14:sldId id="1766"/>
            <p14:sldId id="1760"/>
            <p14:sldId id="1764"/>
            <p14:sldId id="1765"/>
            <p14:sldId id="1775"/>
            <p14:sldId id="1779"/>
            <p14:sldId id="1781"/>
            <p14:sldId id="1767"/>
            <p14:sldId id="1785"/>
            <p14:sldId id="1780"/>
            <p14:sldId id="1783"/>
            <p14:sldId id="1784"/>
            <p14:sldId id="1782"/>
            <p14:sldId id="1777"/>
            <p14:sldId id="1719"/>
            <p14:sldId id="1788"/>
            <p14:sldId id="1778"/>
            <p14:sldId id="17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536"/>
    <a:srgbClr val="EFF3EA"/>
    <a:srgbClr val="DEE7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903" autoAdjust="0"/>
  </p:normalViewPr>
  <p:slideViewPr>
    <p:cSldViewPr snapToGrid="0">
      <p:cViewPr>
        <p:scale>
          <a:sx n="100" d="100"/>
          <a:sy n="100" d="100"/>
        </p:scale>
        <p:origin x="95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09:32:06.802"/>
    </inkml:context>
    <inkml:brush xml:id="br0">
      <inkml:brushProperty name="width" value="0.1" units="cm"/>
      <inkml:brushProperty name="height" value="0.1" units="cm"/>
      <inkml:brushProperty name="color" value="#E71224"/>
    </inkml:brush>
  </inkml:definitions>
  <inkml:trace contextRef="#ctx0" brushRef="#br0">1 669 24575,'0'-8'0,"2"1"0,-1 0 0,1 0 0,0 0 0,0 0 0,1 0 0,0 1 0,0-1 0,1 1 0,0 0 0,0 0 0,0 0 0,1 0 0,0 1 0,0 0 0,7-7 0,11-7 0,0 0 0,41-23 0,-63 41 0,108-69 0,4 5 0,188-79 0,-298 143 0,45-18 0,1 3 0,94-19 0,-76 21 0,-42 9 0,-1 0 0,41-2 0,-31 6 0,-1-1 0,64-13 0,-67 10 0,0 2 0,59-1 0,-58 4 0,1-2 0,47-7 0,-38 2 0,1 2 0,65 2 0,4-1 0,-27-11 0,-62 10 0,1 1 0,30-2 0,646 4 0,-339 5 0,-58-3-1365,-277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4.676"/>
    </inkml:context>
    <inkml:brush xml:id="br0">
      <inkml:brushProperty name="width" value="0.1" units="cm"/>
      <inkml:brushProperty name="height" value="0.1" units="cm"/>
      <inkml:brushProperty name="color" value="#92D050"/>
    </inkml:brush>
  </inkml:definitions>
  <inkml:trace contextRef="#ctx0" brushRef="#br0">1 0 24575,'2'1'0,"0"-1"0,0 1 0,0 0 0,0 0 0,0 0 0,0 0 0,0 1 0,-1-1 0,1 0 0,0 1 0,-1-1 0,1 1 0,-1-1 0,1 1 0,-1 0 0,0 0 0,0 0 0,0-1 0,0 1 0,0 0 0,0 0 0,1 3 0,14 47 0,14 51 0,-19-68 0,-1-1 0,5 41 0,-15-74 0,0 1 0,0-1 0,0 0 0,0 0 0,0 0 0,0 0 0,0 0 0,0 1 0,1-1 0,-1 0 0,0 0 0,1 0 0,-1 0 0,1 0 0,-1 0 0,1 0 0,0 0 0,-1 0 0,1 0 0,0-1 0,0 1 0,-1 0 0,1 0 0,1 0 0,-1-1 0,0 0 0,1-1 0,-1 1 0,0-1 0,0 1 0,-1-1 0,1 1 0,0-1 0,0 0 0,0 0 0,0 1 0,0-1 0,-1 0 0,1 0 0,0 0 0,-1 0 0,1 0 0,-1 0 0,1-1 0,31-65 0,-30 61 0,79-189 0,-79 192 0,0 0 0,0-1 0,1 1 0,-1 0 0,1 0 0,0 0 0,-1 0 0,1 1 0,0-1 0,1 1 0,-1 0 0,0 0 0,1 0 0,-1 0 0,1 1 0,0-1 0,-1 1 0,1 0 0,5-1 0,9-1 0,0 1 0,0 0 0,21 2 0,-23 0 0,-1 0 0,1-1 0,18-4 0,-33 5-9,1-1-40,0 0 1,0 0-1,0 0 1,0 1-1,0-1 1,0 1 0,0 0-1,0-1 1,1 1-1,-1 0 1,0 0 0,0 0-1,0 0 1,1 1-1,-1-1 1,0 1 0,0-1-1,0 1 1,0 0-1,0 0 1,0 0-1,0 0 1,0 0 0,0 0-1,-1 0 1,1 0-1,1 2 1,8 15-6778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3.522"/>
    </inkml:context>
    <inkml:brush xml:id="br0">
      <inkml:brushProperty name="width" value="0.1" units="cm"/>
      <inkml:brushProperty name="height" value="0.1" units="cm"/>
      <inkml:brushProperty name="color" value="#E71224"/>
    </inkml:brush>
  </inkml:definitions>
  <inkml:trace contextRef="#ctx0" brushRef="#br0">32 1061 24575,'98'1'0,"107"-3"0,-166-4 0,0-2 0,66-22 0,-70 19 0,-18 6 0,-1-2 0,1 0 0,-1-1 0,-1 0 0,0-1 0,0-1 0,0-1 0,18-17 0,-6 1 0,-1-2 0,41-58 0,-53 68 0,-1-1 0,-1 0 0,-1-1 0,-1 0 0,0-1 0,-2 0 0,-1 0 0,0-1 0,-2 0 0,0 0 0,1-25 0,9-54 0,-10 74 0,5-54 0,-9 74 0,-1-1 0,0 0 0,0 0 0,-1 0 0,0 0 0,0 0 0,-1 1 0,0-1 0,-1 0 0,0 1 0,0 0 0,-1 0 0,0 0 0,-1 0 0,1 0 0,-1 1 0,-1 0 0,1 0 0,-1 0 0,-1 1 0,1 0 0,-1 0 0,0 1 0,-14-9 0,8 7 0,0 1 0,-1 0 0,0 1 0,0 1 0,0 0 0,0 1 0,-1 0 0,1 1 0,-16 0 0,16 1 0,-65-12 0,53 8 0,0 0 0,-27 0 0,52 5 0,-33-1 0,-1 1 0,-63 9 0,87-7 0,0 1 0,0 0 0,0 1 0,0 0 0,1 0 0,-1 1 0,1 1 0,0 0 0,1 0 0,0 1 0,0 0 0,-12 12 0,4-1 0,0 2 0,0 0 0,2 1 0,1 0 0,0 1 0,2 1 0,0 0 0,2 0 0,1 1 0,0 1 0,2 0 0,1 0 0,1 0 0,-3 32 0,-6 45 0,8-74 0,-4 54 0,9-47 0,4 202 0,-2-227-170,0 0-1,1-1 0,1 1 1,0 0-1,0 0 0,0-1 1,9 15-1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4.216"/>
    </inkml:context>
    <inkml:brush xml:id="br0">
      <inkml:brushProperty name="width" value="0.1" units="cm"/>
      <inkml:brushProperty name="height" value="0.1" units="cm"/>
      <inkml:brushProperty name="color" value="#E71224"/>
    </inkml:brush>
  </inkml:definitions>
  <inkml:trace contextRef="#ctx0" brushRef="#br0">0 1 24575,'7'1'0,"0"0"0,0 0 0,0 0 0,0 1 0,8 4 0,23 5 0,42 3 0,-34-5 0,0-2 0,60 1 0,-76-6 0,1 1 0,33 8 0,-31-5 0,50 3 0,-26-8 0,98 16 0,-113-12 0,0-1 0,65-3 0,-68-2 0,0 2 0,0 1 0,46 9 0,-43-3-341,0-3 0,0-1-1,43-1 1,-59-4-6485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4.678"/>
    </inkml:context>
    <inkml:brush xml:id="br0">
      <inkml:brushProperty name="width" value="0.1" units="cm"/>
      <inkml:brushProperty name="height" value="0.1" units="cm"/>
      <inkml:brushProperty name="color" value="#E71224"/>
    </inkml:brush>
  </inkml:definitions>
  <inkml:trace contextRef="#ctx0" brushRef="#br0">0 1 24575,'13'0'0,"0"1"0,-1 1 0,1 0 0,0 1 0,-1 0 0,0 1 0,0 0 0,20 11 0,3 4 0,48 36 0,11 7 0,-91-61 0,0 0 0,0 1 0,0 0 0,0-1 0,0 1 0,0 0 0,-1 0 0,1 1 0,-1-1 0,0 1 0,1-1 0,-1 1 0,0-1 0,0 1 0,-1 0 0,1 0 0,-1 0 0,1 0 0,-1 0 0,0 1 0,0-1 0,0 0 0,-1 1 0,1-1 0,-1 0 0,0 1 0,1-1 0,-2 0 0,1 1 0,0-1 0,-1 0 0,1 1 0,-1-1 0,0 0 0,0 1 0,-1-1 0,1 0 0,0 0 0,-3 3 0,-7 11 0,0-1 0,-2-1 0,1 0 0,-2 0 0,-20 16 0,26-23 0,-20 18 0,-16 16 0,-62 45 0,73-62-1365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5.033"/>
    </inkml:context>
    <inkml:brush xml:id="br0">
      <inkml:brushProperty name="width" value="0.1" units="cm"/>
      <inkml:brushProperty name="height" value="0.1" units="cm"/>
      <inkml:brushProperty name="color" value="#E71224"/>
    </inkml:brush>
  </inkml:definitions>
  <inkml:trace contextRef="#ctx0" brushRef="#br0">59 1 24575,'0'938'0,"-2"-914"0,0 0 0,-11 45 0,0-4 0,-11 54-1365,20-93-5461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5.898"/>
    </inkml:context>
    <inkml:brush xml:id="br0">
      <inkml:brushProperty name="width" value="0.1" units="cm"/>
      <inkml:brushProperty name="height" value="0.1" units="cm"/>
      <inkml:brushProperty name="color" value="#E71224"/>
    </inkml:brush>
  </inkml:definitions>
  <inkml:trace contextRef="#ctx0" brushRef="#br0">0 150 24575,'5'-2'0,"-1"1"0,0-1 0,0 0 0,0 0 0,0 0 0,0-1 0,0 1 0,0-1 0,-1 0 0,0 0 0,1 0 0,-1 0 0,4-7 0,18-14 0,-13 16 0,1 0 0,-1 1 0,1 1 0,0 0 0,1 0 0,0 1 0,26-5 0,1 0 0,-20 5 0,-1 1 0,1 0 0,42-1 0,-55 5 0,-1 1 0,0 0 0,0 0 0,0 0 0,1 1 0,-1 0 0,-1 1 0,1 0 0,0 0 0,-1 0 0,1 1 0,-1 0 0,0 0 0,0 0 0,8 9 0,-4-4 0,0 1 0,0 0 0,-1 1 0,0 0 0,-1 0 0,-1 1 0,1 0 0,-2 0 0,0 1 0,0 0 0,-1 0 0,-1 1 0,0-1 0,-1 1 0,0 0 0,-1-1 0,-1 1 0,0 18 0,-1-13 0,0 0 0,-1 1 0,-2-1 0,0 0 0,0 0 0,-2 0 0,0-1 0,-2 0 0,0 0 0,0 0 0,-14 21 0,-8 15 0,24-42 0,-1 0 0,-1 0 0,0 0 0,0-1 0,-1 0 0,0 0 0,-1-1 0,-1 0 0,1 0 0,-1-1 0,-16 10 0,5-6 0,-1-1 0,0-2 0,-1 0 0,0-1 0,0-1 0,-34 7 0,54-15 0,0 0 0,0 1 0,0 0 0,0 0 0,1 0 0,-1 0 0,0 0 0,0 0 0,1 0 0,-1 1 0,1 0 0,0-1 0,-1 1 0,1 0 0,0 0 0,0 0 0,0 1 0,0-1 0,0 0 0,1 1 0,-3 3 0,3-2 0,0-1 0,1 1 0,-1-1 0,1 1 0,0-1 0,0 1 0,0-1 0,0 1 0,0-1 0,1 1 0,0-1 0,0 1 0,0-1 0,0 0 0,2 5 0,2 2 0,1 0 0,-1-1 0,1 1 0,1-1 0,0-1 0,0 1 0,1-1 0,-1-1 0,2 1 0,13 9 0,169 95 0,-189-111 0,15 10 0,0 0 0,0 1 0,-1 1 0,0 1 0,-1 0 0,-1 0 0,17 23 0,-6-2-1365,-14-20-5461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6.775"/>
    </inkml:context>
    <inkml:brush xml:id="br0">
      <inkml:brushProperty name="width" value="0.1" units="cm"/>
      <inkml:brushProperty name="height" value="0.1" units="cm"/>
      <inkml:brushProperty name="color" value="#E71224"/>
    </inkml:brush>
  </inkml:definitions>
  <inkml:trace contextRef="#ctx0" brushRef="#br0">0 239 24575,'18'1'0,"0"1"0,0 1 0,25 7 0,42 5 0,-71-14 0,0 0 0,0-1 0,-1 0 0,1-1 0,0-1 0,0 0 0,14-5 0,-23 5 0,0 0 0,0-1 0,-1 1 0,1-1 0,0 0 0,-1 0 0,0 0 0,0-1 0,0 0 0,0 1 0,0-2 0,-1 1 0,0 0 0,1-1 0,-2 1 0,1-1 0,-1 0 0,1 0 0,-1 0 0,0 0 0,1-6 0,0-1 0,-1-1 0,0 0 0,-1 1 0,0-1 0,0 0 0,-4-25 0,3 35 0,-1 0 0,1-1 0,-1 1 0,0 0 0,0 0 0,-1 0 0,1 0 0,0 0 0,-1 0 0,0 0 0,0 0 0,0 0 0,-4-3 0,4 4 0,1 1 0,-1 0 0,0 0 0,0 0 0,0 0 0,0 1 0,-1-1 0,1 0 0,0 1 0,0 0 0,0-1 0,0 1 0,-1 0 0,1 0 0,0 0 0,0 0 0,0 1 0,0-1 0,-1 1 0,1-1 0,0 1 0,0 0 0,-2 1 0,-4 1 0,0 1 0,1 0 0,-1 1 0,1 0 0,1 0 0,-1 1 0,1-1 0,0 1 0,0 1 0,-8 10 0,-7 12 0,-20 39 0,17-27 0,10-17 0,2 1 0,0 0 0,2 0 0,1 1 0,0 1 0,2-1 0,-3 30 0,4-14 0,2 0 0,3 0 0,6 82 0,-5-120 0,1 1 0,0 0 0,0 0 0,1-1 0,-1 1 0,1-1 0,0 1 0,0-1 0,0 0 0,1 0 0,-1 0 0,1 0 0,0 0 0,0 0 0,1-1 0,3 4 0,0-2 0,0 0 0,0-1 0,0 1 0,1-2 0,-1 1 0,1-1 0,0 0 0,13 3 0,3-2 0,0 0 0,0-2 0,0-1 0,0 0 0,38-5 0,-41-1 0,1 0 0,-2-2 0,1 0 0,-1-1 0,0-1 0,-1-1 0,23-14 0,27-14 0,-9 9-1365,-40 23-5461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7.362"/>
    </inkml:context>
    <inkml:brush xml:id="br0">
      <inkml:brushProperty name="width" value="0.1" units="cm"/>
      <inkml:brushProperty name="height" value="0.1" units="cm"/>
      <inkml:brushProperty name="color" value="#E71224"/>
    </inkml:brush>
  </inkml:definitions>
  <inkml:trace contextRef="#ctx0" brushRef="#br0">235 23 24575,'-1'-1'0,"1"-1"0,0 1 0,-1 0 0,1 0 0,0 0 0,-1 0 0,0 0 0,1 0 0,-1 0 0,1 0 0,-1 0 0,0 0 0,0 0 0,0 1 0,1-1 0,-1 0 0,0 0 0,0 1 0,0-1 0,0 1 0,0-1 0,0 1 0,0-1 0,-1 1 0,1-1 0,0 1 0,0 0 0,0 0 0,0 0 0,0 0 0,-1 0 0,1 0 0,-2 0 0,-40 5 0,38-3 0,1 1 0,-1-1 0,1 1 0,0 0 0,0 0 0,0 0 0,1 1 0,-1 0 0,1-1 0,0 1 0,0 0 0,-5 8 0,-28 63 0,17-32 0,10-27 0,1 1 0,1 0 0,1 0 0,0 0 0,1 1 0,-3 22 0,7-34 0,0-1 0,1 1 0,0 0 0,0 0 0,0 0 0,1 0 0,0 0 0,0 0 0,0 0 0,1-1 0,0 1 0,0 0 0,1-1 0,-1 0 0,1 1 0,0-1 0,1 0 0,-1-1 0,1 1 0,0 0 0,0-1 0,7 6 0,0-2 0,-1-1 0,1 0 0,0-1 0,1 0 0,0 0 0,0-2 0,0 1 0,0-2 0,1 1 0,-1-2 0,1 1 0,0-2 0,0 0 0,0 0 0,20-3 0,150 0-1365,-157 2-5461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8.148"/>
    </inkml:context>
    <inkml:brush xml:id="br0">
      <inkml:brushProperty name="width" value="0.1" units="cm"/>
      <inkml:brushProperty name="height" value="0.1" units="cm"/>
      <inkml:brushProperty name="color" value="#E71224"/>
    </inkml:brush>
  </inkml:definitions>
  <inkml:trace contextRef="#ctx0" brushRef="#br0">1 303 24575,'21'1'0,"0"-2"0,0-1 0,0 0 0,41-11 0,-51 9 0,1 0 0,-1-1 0,0-1 0,-1 1 0,1-2 0,-1 0 0,0 0 0,-1-1 0,0 0 0,10-10 0,-3 0 0,0 0 0,15-25 0,-28 39 0,0 0 0,0 0 0,0-1 0,-1 1 0,0-1 0,0 0 0,0 0 0,-1 1 0,0-1 0,0 0 0,0 0 0,0-1 0,-1 1 0,1 0 0,-2 0 0,1 0 0,-1-6 0,0 9 0,0 0 0,1 0 0,-1 0 0,-1 0 0,1 0 0,0 0 0,0 0 0,-1 1 0,1-1 0,-1 0 0,1 1 0,-1-1 0,1 1 0,-1 0 0,0 0 0,0-1 0,0 1 0,0 0 0,0 0 0,0 1 0,0-1 0,0 0 0,0 1 0,0-1 0,-1 1 0,1 0 0,0 0 0,0 0 0,0 0 0,-1 0 0,1 0 0,0 0 0,-3 2 0,0-2 0,0 2 0,0-1 0,0 1 0,0-1 0,0 1 0,0 0 0,1 1 0,-1 0 0,1-1 0,0 1 0,0 0 0,0 1 0,-5 4 0,1 4 0,-1 0 0,2 1 0,-1 0 0,2 1 0,0 0 0,1 0 0,0 0 0,1 0 0,0 1 0,-2 21 0,1 17 0,3 84 0,2-111 0,0-12 0,1 0 0,0 1 0,0-1 0,8 26 0,-7-34 0,0-1 0,0 0 0,0 0 0,1 0 0,0 0 0,0 0 0,0-1 0,1 1 0,0-1 0,0 0 0,0 0 0,0 0 0,0-1 0,1 1 0,6 3 0,8 4 14,0-2-1,1 0 0,0-1 0,1-1 1,-1 0-1,1-2 0,1-1 1,29 3-1,-41-6-91,1 0 0,-1-1 0,1 0-1,-1-1 1,1 0 0,-1-1 0,1 0 0,-1-1 0,0 0-1,0-1 1,0 1 0,0-2 0,-1 0 0,0 0 0,0 0-1,0-1 1,0-1 0,14-13 0,-8 2-6748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8.534"/>
    </inkml:context>
    <inkml:brush xml:id="br0">
      <inkml:brushProperty name="width" value="0.1" units="cm"/>
      <inkml:brushProperty name="height" value="0.1" units="cm"/>
      <inkml:brushProperty name="color" value="#E71224"/>
    </inkml:brush>
  </inkml:definitions>
  <inkml:trace contextRef="#ctx0" brushRef="#br0">1 1 24575,'0'5'0,"5"2"0,2 4 0,-1 6 0,-1 5 0,-1 4 0,-2 3 0,-1 2 0,0 0 0,-1-5-8191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09:32:07.729"/>
    </inkml:context>
    <inkml:brush xml:id="br0">
      <inkml:brushProperty name="width" value="0.1" units="cm"/>
      <inkml:brushProperty name="height" value="0.1" units="cm"/>
      <inkml:brushProperty name="color" value="#E71224"/>
    </inkml:brush>
  </inkml:definitions>
  <inkml:trace contextRef="#ctx0" brushRef="#br0">31 0 24575,'9'1'0,"-1"0"0,0 0 0,0 1 0,0 0 0,0 1 0,0 0 0,0 0 0,9 5 0,61 39 0,-63-36 0,-9-8 0,0 1 0,-1 1 0,0-1 0,0 1 0,0 0 0,0 0 0,-1 1 0,0-1 0,0 1 0,0 0 0,-1 0 0,0 0 0,0 0 0,-1 1 0,3 8 0,-3-5 0,0 0 0,-1 0 0,0 0 0,0 0 0,-1 0 0,-1 0 0,0 0 0,0 0 0,-1 0 0,-3 11 0,-3 2 0,0 0 0,-2-1 0,-1 1 0,-17 26 0,-63 82 0,44-67 0,-22 31-1365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8.857"/>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9.843"/>
    </inkml:context>
    <inkml:brush xml:id="br0">
      <inkml:brushProperty name="width" value="0.1" units="cm"/>
      <inkml:brushProperty name="height" value="0.1" units="cm"/>
      <inkml:brushProperty name="color" value="#E71224"/>
    </inkml:brush>
  </inkml:definitions>
  <inkml:trace contextRef="#ctx0" brushRef="#br0">1 348 24575,'1'1'0,"1"-1"0,-1 1 0,0 0 0,1-1 0,-1 1 0,0 0 0,0 0 0,1 0 0,-1 0 0,0 0 0,0 0 0,0 1 0,0-1 0,-1 0 0,1 0 0,0 1 0,0-1 0,-1 0 0,2 4 0,13 35 0,-11-29 0,55 174 0,17 43 0,-75-227 0,-1 2 0,1-1 0,0 1 0,-1-1 0,1 0 0,0 0 0,0 1 0,1-1 0,-1 0 0,0 0 0,1 0 0,-1 0 0,1 0 0,0 0 0,-1-1 0,1 1 0,2 1 0,-3-3 0,0 1 0,0-1 0,1 0 0,-1 1 0,0-1 0,0 0 0,0 0 0,0 0 0,0 0 0,0 0 0,0 0 0,1-1 0,-1 1 0,0 0 0,0-1 0,0 1 0,0 0 0,0-1 0,0 1 0,0-1 0,0 1 0,0-1 0,0 0 0,0 0 0,5-5 0,-1 0 0,1 0 0,-2 0 0,1 0 0,-1-1 0,0 1 0,0-1 0,3-10 0,84-203 0,-54 136 0,-4-1 0,-4-2 0,21-103 0,-45 167-341,1 0 0,0 0-1,13-27 1,-11 33-6485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40.799"/>
    </inkml:context>
    <inkml:brush xml:id="br0">
      <inkml:brushProperty name="width" value="0.1" units="cm"/>
      <inkml:brushProperty name="height" value="0.1" units="cm"/>
      <inkml:brushProperty name="color" value="#E71224"/>
    </inkml:brush>
  </inkml:definitions>
  <inkml:trace contextRef="#ctx0" brushRef="#br0">0 156 24575,'1'2'0,"-1"1"0,1-1 0,0 1 0,0-1 0,0 0 0,0 1 0,0-1 0,0 0 0,0 0 0,1 1 0,-1-1 0,1 0 0,0-1 0,0 1 0,0 0 0,0 0 0,0-1 0,0 1 0,0-1 0,0 0 0,0 0 0,1 1 0,-1-1 0,0-1 0,1 1 0,2 0 0,4 2 0,0 0 0,0-1 0,0 0 0,0-1 0,17 1 0,-18-3 0,-1 0 0,1-1 0,-1 1 0,0-2 0,0 1 0,1-1 0,-1 0 0,-1 0 0,1-1 0,0 0 0,-1 0 0,0-1 0,0 1 0,5-7 0,-4 5 0,0-1 0,-1 0 0,1 0 0,-2-1 0,1 0 0,-1 0 0,0 0 0,-1 0 0,0-1 0,5-16 0,-8 23 0,-1 0 0,0 0 0,1 0 0,-1-1 0,0 1 0,0 0 0,-1 0 0,1 0 0,0 0 0,-1 0 0,1 0 0,-1 0 0,1 0 0,-1 0 0,0 0 0,0 0 0,0 0 0,0 0 0,0 0 0,-1 1 0,1-1 0,-1 0 0,1 1 0,-1-1 0,1 1 0,-1 0 0,0-1 0,1 1 0,-1 0 0,0 0 0,0 0 0,0 0 0,0 1 0,0-1 0,-4 0 0,3 0 0,-1 0 0,1 0 0,-1 0 0,1 1 0,-1 0 0,1-1 0,-1 1 0,0 1 0,1-1 0,-1 0 0,1 1 0,-1 0 0,1 0 0,-1 0 0,1 0 0,0 0 0,-1 1 0,1 0 0,0 0 0,-5 3 0,3 0 0,0 0 0,1 1 0,0-1 0,0 1 0,0 0 0,1 0 0,-1 0 0,2 1 0,-1-1 0,-3 12 0,2 3 0,1-1 0,-2 27 0,-6 37 0,4-47 0,1 0 0,2 1 0,1-1 0,2 1 0,6 59 0,-4-90 0,1 0 0,0 0 0,1-1 0,-1 1 0,1-1 0,0 1 0,1-1 0,-1 0 0,2 0 0,-1 0 0,0 0 0,1-1 0,0 0 0,0 0 0,1 0 0,-1-1 0,1 0 0,0 0 0,0 0 0,0-1 0,9 4 0,-5-2 0,1 0 0,-1-1 0,1-1 0,0 0 0,0 0 0,0-1 0,0-1 0,1 1 0,-1-2 0,0 0 0,1 0 0,-1-1 0,11-2 0,-14 0-62,-1 0 0,0 0 0,0 0 0,0-1 0,-1 0 0,1-1 0,-1 1 0,0-1 0,0-1 0,-1 1 0,1-1 0,-1 0-1,0 0 1,-1 0 0,0-1 0,0 1 0,0-1 0,-1 0 0,0 0 0,0-1 0,2-8 0,1-4-6764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41.541"/>
    </inkml:context>
    <inkml:brush xml:id="br0">
      <inkml:brushProperty name="width" value="0.1" units="cm"/>
      <inkml:brushProperty name="height" value="0.1" units="cm"/>
      <inkml:brushProperty name="color" value="#E71224"/>
    </inkml:brush>
  </inkml:definitions>
  <inkml:trace contextRef="#ctx0" brushRef="#br0">1 124 24575,'11'34'0,"1"-5"0,-8 4 0,-1 0 0,-2 45 0,-2-48 0,2 1 0,1-1 0,7 36 0,7 13 0,-12-181 0,-4 72 0,1 0 0,1 0 0,12-54 0,-6 51 0,-3 5 0,1 0 0,2 0 0,1 1 0,1 0 0,27-51 0,-35 75-91,1 0 0,-1 0 0,1 0 0,0 0 0,0 1 0,0-1 0,0 1 0,0 0 0,1 0 0,-1 0 0,1 0 0,-1 1 0,1-1 0,7-1 0,10-2-6735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6:58.209"/>
    </inkml:context>
    <inkml:brush xml:id="br0">
      <inkml:brushProperty name="width" value="0.1" units="cm"/>
      <inkml:brushProperty name="height" value="0.1" units="cm"/>
      <inkml:brushProperty name="color" value="#E71224"/>
    </inkml:brush>
  </inkml:definitions>
  <inkml:trace contextRef="#ctx0" brushRef="#br0">1 1 24575,'25'0'0,"1"1"0,0 2 0,38 9 0,48 3 0,-20-4 0,-47-4 0,80-1 0,-81-6 0,87 13 0,-84-7 0,0-1 0,68-3 0,-69-3 0,0 3 0,76 11 0,-61-5 0,1-2 0,0-3 0,77-6 0,-16 0 0,1414 3 0,-1506 1 0,58 11 0,-57-6 0,54 2 0,-5-8 0,-24-1 0,0 2 0,92 14 0,-83-7 0,0-2 0,0-3 0,69-7 0,-7 1 0,-3 1 0,136 5 0,-170 9 0,-54-5 0,57 1 0,997-9-1152,-913 14 1152,-1 1 0,1490-15-380,-1636 2 380,57 11 0,-57-6 0,56 2 0,-52-6 0,59 12 0,-22-3 0,125 17 0,146 24 0,-200-28 0,-93-14 0,101 8 0,-117-16 157,47 10 0,-48-7 157,57 3-1,-64-7-144,22-2-28,1 3-1,66 11 1,-51-4-141,1-4 0,0-2 0,67-7 0,-8 2 0,669 2 0,-773 1 0,0 1 0,35 8 0,-33-5 0,-1-1 0,26 1 0,-46-5 0,49 1 0,85 13 0,-102-10 0,0-1 0,44-1 0,17 0 0,-21 11 0,-53-9 0,0 0 0,26 1 0,672-3 0,-350-5 0,714 3 0,-1051-1 0,59-11 0,-58 6 0,56-2 0,-32 8 0,-3 1 0,1-3 0,74-12 0,-84 8 0,83-1 0,-83 7 0,84-13 0,-80 7 0,0 2 0,-1 1 0,56 6 0,75-4 0,-90-11 0,-56 6 0,60-3 0,-43 9 0,0-2 0,65-11 0,97-15 0,-26 2 0,27 0 0,-43-1 0,5 1 0,-131 20 0,56 0 0,-58 4 0,68-10 0,-68 6 0,65-2 0,-63 6 0,58-9 0,-67 7 0,1 0 0,53 3 0,19-1 0,-35-11 0,-52 9 0,0 0 0,27-1 0,-46 5 0,49-1 0,84-13 0,78-13 0,26 1 0,-201 21 0,53-1 0,-59 5 0,0-1 0,55-11 0,-42 6 0,1 1 0,-1 3 0,1 2 0,57 5 0,5-2 0,395-2 0,-471-1 0,58-11 0,-57 6 0,54-2 0,-28 8 0,-6 1 0,-1-3 0,79-12 0,-65 6 0,-1 3 0,1 2 0,67 6 0,-8 0 0,748-3-1365,-849 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7:00.694"/>
    </inkml:context>
    <inkml:brush xml:id="br0">
      <inkml:brushProperty name="width" value="0.1" units="cm"/>
      <inkml:brushProperty name="height" value="0.1" units="cm"/>
      <inkml:brushProperty name="color" value="#E71224"/>
    </inkml:brush>
  </inkml:definitions>
  <inkml:trace contextRef="#ctx0" brushRef="#br0">1 1 24575,'21'25'0,"-17"-20"0,0 0 0,1 0 0,-1 0 0,1-1 0,0 0 0,0 1 0,0-2 0,1 1 0,-1-1 0,8 4 0,42 12 0,1-2 0,1-3 0,0-2 0,60 5 0,-56-11 0,-28-3 0,43 10 0,-46-8 0,1-1 0,-1-1 0,1-2 0,31-3 0,-30 1 0,-1 0 0,1 3 0,49 7 0,-15 1 0,1-3 0,0-2 0,102-8 0,-41 0 0,1836 3 0,-1933 2 0,57 10 0,-56-6 0,55 2 0,1052-8-563,-512-1 335,-587 3 228,56 9 0,31 3 0,225-17 0,123 6 0,-348 9 0,42 2 0,1044-15 699,-1174 3-699,56 10 0,-55-6 0,52 1 0,543-8 92,-606 3-92,0 1 0,30 6 0,-28-3 0,48 3 0,-65-9-9,226 15-1027,79 11 597,-244-19 439,127-5 0,18 0 0,-115 10 0,-54-5 0,62 1 0,2077-9 1484,-2163-1-1484,-1 0 0,31-8 0,-29 5 0,46-3 0,31-5 0,-74 7 0,45-1 0,-53 5 0,45-10 0,-44 8 0,45-5 0,-46 8 0,-1-2 0,25-6 0,-25 4 0,1 1 0,25-1 0,119-8 0,37-1 0,2700 18 0,-1495-7 0,-1281 1 0,141 5 0,-181 9 0,-55-6 0,58 2 0,702-9-1365,-771 1-5461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7:07.206"/>
    </inkml:context>
    <inkml:brush xml:id="br0">
      <inkml:brushProperty name="width" value="0.1" units="cm"/>
      <inkml:brushProperty name="height" value="0.1" units="cm"/>
      <inkml:brushProperty name="color" value="#E71224"/>
    </inkml:brush>
  </inkml:definitions>
  <inkml:trace contextRef="#ctx0" brushRef="#br0">2838 1 24575,'0'477'0,"2"-446"0,10 58 0,-7-58 0,4 56 0,-8-66 0,1-1 0,8 33 0,-5-31 0,-1 0 0,1 25 0,-4 581 0,-3-303 0,1-300 0,-2 0 0,-7 34 0,5-31 0,-4 47 0,7 623 0,5-338 0,-4-325 0,1 19 0,1 0 0,15 94 0,-10-103 0,-1 0 0,-3 0 0,-4 64 0,3 69 0,11-106 0,-7-53 0,-1 1 0,1 28 0,-7 105 0,4 64 0,11-145 0,-9-53 0,0 1 0,1 28 0,-3 670 0,-4-350 0,2 399 0,-2-747 0,0 0 0,-8 35 0,5-33 0,2-1 0,-2 26 0,2-17 0,-1-1 0,-2 1 0,-13 43 0,-1 4 0,-33 108 0,-7 32 0,44-165 0,-10 24 0,-4-1 0,-77 139 0,17-65 0,41-72 0,-57 82 0,-30 28 0,133-184 0,-48 71 0,-3-3 0,-86 89 0,130-151 0,-26 28 0,-2-2 0,-2-2 0,-58 38 0,-2-3 0,-18 11 0,-189 111 0,162-95 0,51-32 0,-28 27 0,85-60 0,1 1 0,-47 54 0,24-23 0,17-6 0,5-5 0,-56 69 0,53-69 0,16-20 0,-31 32 0,-3 8 0,10-10 0,31-39 0,0 2 0,2 0 0,0 1 0,2 1 0,-13 35 0,8-21 0,2-5 0,3 0 0,0 2 0,-10 55 0,1 46 0,15-92 0,1 0 0,3 0 0,2 1 0,5 47 0,-1 14 0,-4-32 0,3 85 0,11-89 0,-8-54 0,-2 1 0,3 31 0,-2-13 0,1-1 0,1 1 0,18 54 0,-13-54 0,-1 0 0,-3 1 0,4 46 0,3 53 0,-1 44 0,-11-158 0,0 0 0,10 42 0,-2-17 0,37 139 0,-18-85 0,2 32 0,-5-1 0,-8-34 0,39 123 0,22 69 0,-44-177 0,40 163 0,-64-231 0,3-1 0,1-1 0,29 58 0,-21-49 0,26 80 0,-20-23 0,-29-109 0,0 1 0,0-1 0,0 0 0,1 1 0,-1-1 0,0 1 0,1-1 0,-1 0 0,1 1 0,-1-1 0,1 0 0,0 0 0,-1 1 0,1-1 0,0 0 0,0 0 0,0 0 0,0 0 0,0 0 0,0 0 0,0 0 0,0 0 0,1 0 0,-1-1 0,0 1 0,0 0 0,3 0 0,-2-1 0,0-1 0,0 1 0,0 0 0,0-1 0,0 0 0,0 1 0,0-1 0,0 0 0,0 0 0,0 0 0,0 0 0,-1 0 0,1-1 0,0 1 0,-1 0 0,2-3 0,8-7 0,0-1 0,-2 0 0,17-26 0,52-102-1767,-60 111-4657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7:09.203"/>
    </inkml:context>
    <inkml:brush xml:id="br0">
      <inkml:brushProperty name="width" value="0.1" units="cm"/>
      <inkml:brushProperty name="height" value="0.1" units="cm"/>
      <inkml:brushProperty name="color" value="#E71224"/>
    </inkml:brush>
  </inkml:definitions>
  <inkml:trace contextRef="#ctx0" brushRef="#br0">0 1008 24575,'6'-2'0,"-1"0"0,0 0 0,1-1 0,-1 0 0,-1 0 0,1 0 0,0 0 0,-1-1 0,1 0 0,-1 0 0,0 0 0,4-6 0,0 2 0,45-40 0,1 2 0,3 2 0,107-62 0,-94 67 0,1 2 0,145-50 0,-177 72 0,39-10 0,10 1 0,33-5 0,574-76-1064,8-29 1064,-701 134 0,187-45 0,227-42 0,-159 59 0,-152 17 0,75-4 0,1927 16 0,-2077-2-33,62-12 0,-61 7 1,58-2 0,467 9 1226,-527 2-1194,1 1 0,-1 2 0,0 1 0,0 1 0,-1 1 0,52 25 0,10 2 0,-54-21 0,-1 2 0,42 27 0,12 6 0,-52-30 0,0 2 0,-2 2 0,0 1 0,54 53 0,-84-75 0,0 1 0,0-1 0,0 0 0,0 0 0,0 0 0,1-1 0,-1 0 0,1 0 0,0 0 0,0-1 0,-1 0 0,1 0 0,0 0 0,0-1 0,0 0 0,0 0 0,0 0 0,0-1 0,0 0 0,10-3 0,8-2 0,0-2 0,-1 0 0,37-19 0,-27 12 0,-1 2 0,2 1 0,-1 2 0,2 1 0,63-8 0,178 6 0,-142 9 0,128 5 0,-129 23 0,-30-3 0,-70-14 0,0-1 0,62 5 0,14 1 0,-72-8 0,56 1 0,462-8 0,-522 3 0,56 10 0,-53-6 0,42 1 0,728-5 0,-393-4 0,-378 4 0,-2 1 0,1 2 0,40 11 0,-39-7 0,1-2 0,61 4 0,-79-10 0,0 2 0,29 6 0,30 4 0,20 1 0,-64-9 0,48 4 0,-58-8 0,0 2 0,23 6 0,-23-5 0,46 5 0,-31-8 0,-7-1 0,0 1 0,0 2 0,35 7 0,-41-5 0,1-2 0,35 1 0,-44-4 0,1 1 0,-1 1 0,1 0 0,-1 1 0,0 1 0,0 1 0,20 7 0,51 37 0,-71-37 0,0-2 0,1 0 0,0-1 0,0-1 0,1 0 0,0-2 0,1 0 0,22 4 0,67 12-1365,-89-19-5461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7:11.327"/>
    </inkml:context>
    <inkml:brush xml:id="br0">
      <inkml:brushProperty name="width" value="0.1" units="cm"/>
      <inkml:brushProperty name="height" value="0.1" units="cm"/>
      <inkml:brushProperty name="color" value="#E71224"/>
    </inkml:brush>
  </inkml:definitions>
  <inkml:trace contextRef="#ctx0" brushRef="#br0">1649 1 24575,'-1'20'0,"-2"0"0,0 0 0,-1 0 0,0-1 0,-2 0 0,-1 0 0,-12 26 0,-7 8 0,-40 61 0,0-1 0,41-66 0,-3-2 0,-52 69 0,-9 14 0,-12 12 0,-42 52 0,-55 54 0,-113 122 0,152-184 0,102-117 0,-92 83 0,60-63 0,88-87 0,-1 1 0,1 0 0,0 0 0,0 0 0,1 0 0,-1 0 0,0 0 0,0 0 0,0 0 0,1 0 0,-1 0 0,1 1 0,-1-1 0,1 0 0,-1 0 0,1 0 0,-1 1 0,1-1 0,0 0 0,0 1 0,0-1 0,0 0 0,0 3 0,1-3 0,0 0 0,-1 0 0,1 0 0,0 0 0,0 0 0,0 0 0,0 0 0,0 0 0,0 0 0,0-1 0,1 1 0,-1-1 0,0 1 0,0 0 0,1-1 0,-1 0 0,0 1 0,3-1 0,11 2 0,-1 0 0,1-1 0,18-1 0,-24-1 0,37-1 0,52-10 0,-55 5 0,68-2 0,-66 8 5,54-10 0,31-2-121,-11 11-401,206-11 501,-147 0-552,179 13 1,-153 2-964,897-2-683,-891 14 2259,1 0 2,4-1 1392,5 0-1557,-201-12 630,1 0 1,36 10 0,-34-7-48,-1 0 0,24 0 0,60-3-657,-82-2-6634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7:12.129"/>
    </inkml:context>
    <inkml:brush xml:id="br0">
      <inkml:brushProperty name="width" value="0.1" units="cm"/>
      <inkml:brushProperty name="height" value="0.1" units="cm"/>
      <inkml:brushProperty name="color" value="#E71224"/>
    </inkml:brush>
  </inkml:definitions>
  <inkml:trace contextRef="#ctx0" brushRef="#br0">30 1 24575,'0'716'0,"-2"-696"0,0 0 0,-8 35 0,5-34 0,2 1 0,-2 25 0,3 652 0,4-339 0,-1-340 0,2 0 0,7 34 0,-6-32 0,0 0 0,1 24 0,-4 8 0,-1-24 0,1 0 0,1 0 0,10 49 0,-6-47 0,-2 1 0,-1-1 0,-2 1 0,-3 51 0,0-36 0,4 49 0,10-25 0,-7-53 0,-1 1 0,1 28 0,-6 349-1365,1-375-5461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19.475"/>
    </inkml:context>
    <inkml:brush xml:id="br0">
      <inkml:brushProperty name="width" value="0.1" units="cm"/>
      <inkml:brushProperty name="height" value="0.1" units="cm"/>
      <inkml:brushProperty name="color" value="#92D050"/>
    </inkml:brush>
  </inkml:definitions>
  <inkml:trace contextRef="#ctx0" brushRef="#br0">0 988 24575,'6'-1'0,"-1"-1"0,1 1 0,-1-1 0,0-1 0,0 1 0,0-1 0,0 1 0,8-7 0,11-5 0,54-28 0,133-95 0,-187 120 0,51-36 0,192-121 0,-135 100-163,117-61-256,-77 61 419,201-57 0,-349 123 0,171-53 0,-76 26-1269,-93 27-5071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19.970"/>
    </inkml:context>
    <inkml:brush xml:id="br0">
      <inkml:brushProperty name="width" value="0.1" units="cm"/>
      <inkml:brushProperty name="height" value="0.1" units="cm"/>
      <inkml:brushProperty name="color" value="#92D050"/>
    </inkml:brush>
  </inkml:definitions>
  <inkml:trace contextRef="#ctx0" brushRef="#br0">0 1 24575,'4'0'0,"1"0"0,-1 0 0,0 1 0,0-1 0,1 1 0,-1 0 0,0 1 0,0-1 0,0 1 0,0-1 0,-1 1 0,1 0 0,0 1 0,-1-1 0,1 1 0,-1-1 0,4 5 0,-2-2 0,-1 1 0,0 0 0,0 0 0,-1 0 0,1 0 0,-1 0 0,-1 1 0,1 0 0,2 10 0,0 10 0,-1 1 0,-1-1 0,-2 1 0,-1 30 0,0-55 0,-2 330-1365,2-307-5461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0.462"/>
    </inkml:context>
    <inkml:brush xml:id="br0">
      <inkml:brushProperty name="width" value="0.1" units="cm"/>
      <inkml:brushProperty name="height" value="0.1" units="cm"/>
      <inkml:brushProperty name="color" value="#92D050"/>
    </inkml:brush>
  </inkml:definitions>
  <inkml:trace contextRef="#ctx0" brushRef="#br0">93 0 24575,'1'59'0,"0"-16"0,-1 0 0,-2 0 0,-2 0 0,-11 43 0,-4 33 0,7-39 0,-23 132 0,30-160-560,3 71 0,2-117 315,0 20-6581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1.156"/>
    </inkml:context>
    <inkml:brush xml:id="br0">
      <inkml:brushProperty name="width" value="0.1" units="cm"/>
      <inkml:brushProperty name="height" value="0.1" units="cm"/>
      <inkml:brushProperty name="color" value="#92D050"/>
    </inkml:brush>
  </inkml:definitions>
  <inkml:trace contextRef="#ctx0" brushRef="#br0">0 96 24575,'4'-1'0,"-1"0"0,1-1 0,-1 1 0,0 0 0,1-1 0,-1 0 0,0 0 0,0 0 0,0 0 0,-1-1 0,5-4 0,22-14 0,-5 12 0,-1 0 0,1 1 0,1 2 0,-1 0 0,45-3 0,-58 8 0,0 1 0,0 0 0,0 0 0,-1 2 0,1-1 0,0 1 0,0 1 0,-1 0 0,1 0 0,-1 1 0,0 1 0,0 0 0,0 0 0,-1 0 0,14 12 0,17 20 0,53 62 0,-35-34 0,-48-53 0,-1 0 0,0 1 0,0 0 0,-1 0 0,-1 1 0,0 0 0,-1 1 0,-1-1 0,0 1 0,-1 0 0,4 26 0,-3 12 0,-1-1 0,-4 58 0,0-72 0,-1-23 0,-1 0 0,0 0 0,-1-1 0,0 1 0,-1-1 0,-1 0 0,0 0 0,-1 0 0,0-1 0,-1 0 0,-1 0 0,-13 18 0,-12 9 0,-1-2 0,-50 44 0,26-27 0,50-48 0,-1 0 0,1-1 0,-1 0 0,-1 0 0,1-1 0,-1-1 0,0 0 0,0 0 0,-16 4 0,9-4 0,1-1 0,-1 0 0,0-2 0,0 1 0,-23-3 0,-112-28-1365,126 27-5461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2.004"/>
    </inkml:context>
    <inkml:brush xml:id="br0">
      <inkml:brushProperty name="width" value="0.1" units="cm"/>
      <inkml:brushProperty name="height" value="0.1" units="cm"/>
      <inkml:brushProperty name="color" value="#92D050"/>
    </inkml:brush>
  </inkml:definitions>
  <inkml:trace contextRef="#ctx0" brushRef="#br0">87 210 24575,'14'41'0,"-4"-19"0,-9-15 0,1-1 0,0 1 0,1-1 0,-1 0 0,1 0 0,1 0 0,-1 0 0,1 0 0,0-1 0,0 0 0,0 0 0,1 0 0,0 0 0,0-1 0,0 1 0,1-1 0,-1 0 0,1-1 0,0 0 0,0 0 0,0 0 0,0 0 0,1-1 0,-1 0 0,1-1 0,-1 1 0,1-1 0,0 0 0,12-1 0,-3 1 0,0-1 0,0-1 0,0 0 0,0-1 0,18-4 0,-26 3 0,0 0 0,0 0 0,0-1 0,0 0 0,0 0 0,-1-1 0,0 0 0,0 0 0,0-1 0,0 0 0,5-6 0,1-2 0,-1 1 0,-1-2 0,0 0 0,-1 0 0,11-23 0,-19 35 0,0 0 0,-1-1 0,1 0 0,-1 1 0,0-1 0,0 0 0,0 1 0,0-1 0,-1 0 0,1 0 0,-1 0 0,0 0 0,-1 0 0,1 1 0,0-1 0,-1 0 0,0 0 0,0 0 0,0 1 0,-1-1 0,1 1 0,-1-1 0,0 1 0,0-1 0,0 1 0,0 0 0,0 0 0,-1 0 0,1 0 0,-1 0 0,-4-3 0,-7-3 0,0 0 0,-1 1 0,1 1 0,-2 0 0,-28-8 0,-86-17 0,113 28 0,6 2 0,0 0 0,0 0 0,0 1 0,0 0 0,0 1 0,0 0 0,0 1 0,0 0 0,0 0 0,0 2 0,0-1 0,0 1 0,1 1 0,-1 0 0,1 0 0,0 1 0,0 1 0,1-1 0,0 1 0,0 1 0,0 0 0,-13 14 0,7-7-1365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2.978"/>
    </inkml:context>
    <inkml:brush xml:id="br0">
      <inkml:brushProperty name="width" value="0.1" units="cm"/>
      <inkml:brushProperty name="height" value="0.1" units="cm"/>
      <inkml:brushProperty name="color" value="#92D050"/>
    </inkml:brush>
  </inkml:definitions>
  <inkml:trace contextRef="#ctx0" brushRef="#br0">2 62 24575,'2'0'0,"0"1"0,0 0 0,0 0 0,-1 0 0,1 1 0,0-1 0,-1 0 0,1 1 0,0-1 0,-1 1 0,1-1 0,-1 1 0,0 0 0,0-1 0,0 1 0,0 0 0,2 3 0,15 36 0,-13-22 0,-1-1 0,-1 1 0,0 0 0,-2 0 0,0 0 0,-2 1 0,0-1 0,0 0 0,-2 0 0,-1 0 0,0-1 0,-1 1 0,-1-1 0,-14 31 0,20-49 0,0 0 0,0 1 0,0-1 0,0 0 0,0 1 0,0-1 0,0 0 0,-1 1 0,1-1 0,0 0 0,0 1 0,0-1 0,0 0 0,0 1 0,0-1 0,-1 0 0,1 1 0,0-1 0,0 0 0,0 0 0,-1 1 0,1-1 0,0 0 0,0 0 0,-1 1 0,1-1 0,0 0 0,-1 0 0,1 0 0,0 0 0,-1 1 0,1-1 0,0 0 0,-1 0 0,1 0 0,0 0 0,-1 0 0,1 0 0,0 0 0,-1 0 0,1 0 0,0 0 0,-1 0 0,1 0 0,0 0 0,-1 0 0,1 0 0,0-1 0,-1 1 0,1 0 0,-6-23 0,4-33 0,4 42 0,0-1 0,2 0 0,0 0 0,0 1 0,1 0 0,1 0 0,0 0 0,1 1 0,1 0 0,13-18 0,9-6 0,67-65 0,-73 78 0,-19 20 0,0 0 0,1 0 0,-1 1 0,1-1 0,-1 1 0,1 0 0,0 1 0,0 0 0,0 0 0,1 0 0,-1 0 0,0 1 0,1 0 0,-1 1 0,1-1 0,-1 1 0,1 1 0,-1-1 0,0 1 0,1 0 0,-1 0 0,0 1 0,1 0 0,-1 0 0,0 0 0,0 1 0,-1 0 0,1 0 0,0 1 0,-1-1 0,0 1 0,0 0 0,0 1 0,-1-1 0,1 1 0,-1 0 0,0 0 0,4 6 0,4 12 0,-2 0 0,0 0 0,-1 1 0,-2 0 0,0 0 0,-1 1 0,-2 0 0,3 47 0,20 81-1365,-26-128-5461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3.796"/>
    </inkml:context>
    <inkml:brush xml:id="br0">
      <inkml:brushProperty name="width" value="0.1" units="cm"/>
      <inkml:brushProperty name="height" value="0.1" units="cm"/>
      <inkml:brushProperty name="color" value="#92D050"/>
    </inkml:brush>
  </inkml:definitions>
  <inkml:trace contextRef="#ctx0" brushRef="#br0">1 155 24575,'1'6'0,"1"-1"0,-1 0 0,1 1 0,1-1 0,-1 0 0,1 0 0,0 0 0,5 7 0,6 12 0,-8-12 0,0 0 0,0-1 0,1 1 0,0-2 0,1 1 0,17 18 0,-20-25 0,1 1 0,0-1 0,0-1 0,0 1 0,0-1 0,0 0 0,1 0 0,-1-1 0,1 0 0,0 0 0,0-1 0,-1 1 0,1-2 0,12 1 0,-9-1 0,0-1 0,0-1 0,0 0 0,0 0 0,-1-1 0,1 0 0,-1-1 0,1 0 0,-1 0 0,-1-1 0,1 0 0,-1-1 0,1 0 0,-2 0 0,1-1 0,-1 0 0,0 0 0,0-1 0,-1 0 0,0 0 0,6-10 0,-8 10 0,0 1 0,-1-1 0,0 0 0,0 0 0,-1-1 0,0 1 0,-1 0 0,0-1 0,0 1 0,0-1 0,-1 1 0,-1-1 0,1 1 0,-1-1 0,-1 1 0,1 0 0,-1 0 0,-1-1 0,0 1 0,-4-8 0,6 12 0,-1-1 0,0 1 0,-1 0 0,1 0 0,0 0 0,-1 0 0,0 1 0,0-1 0,0 1 0,-1 0 0,1-1 0,-1 1 0,0 1 0,1-1 0,-1 1 0,0-1 0,-1 1 0,1 0 0,0 0 0,-1 1 0,1 0 0,-1-1 0,1 1 0,-1 1 0,0-1 0,1 1 0,-1 0 0,0 0 0,1 0 0,-1 0 0,1 1 0,-1 0 0,0 0 0,1 0 0,-1 1 0,1-1 0,-5 4 0,-11 5-227,1 2-1,0 0 1,1 1-1,0 1 1,-29 30-1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60EF6-D245-4C0A-BD22-1DF10B9840A9}" type="datetimeFigureOut">
              <a:rPr lang="zh-CN" altLang="en-US" smtClean="0"/>
              <a:t>2024/6/27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102B6-4CF3-4AE2-A816-C8CDAF3C0C4C}" type="slidenum">
              <a:rPr lang="zh-CN" altLang="en-US" smtClean="0"/>
              <a:t>‹#›</a:t>
            </a:fld>
            <a:endParaRPr lang="zh-CN" altLang="en-US"/>
          </a:p>
        </p:txBody>
      </p:sp>
    </p:spTree>
    <p:extLst>
      <p:ext uri="{BB962C8B-B14F-4D97-AF65-F5344CB8AC3E}">
        <p14:creationId xmlns:p14="http://schemas.microsoft.com/office/powerpoint/2010/main" val="332170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a:t>Centrosymmetric </a:t>
            </a:r>
          </a:p>
          <a:p>
            <a:pPr marL="228600" indent="-228600">
              <a:buAutoNum type="arabicPeriod"/>
            </a:pPr>
            <a:r>
              <a:rPr kumimoji="1" lang="en-US" altLang="zh-CN" dirty="0"/>
              <a:t>Hard to do phase match</a:t>
            </a:r>
            <a:endParaRPr kumimoji="1"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7</a:t>
            </a:fld>
            <a:endParaRPr lang="zh-CN" altLang="en-US"/>
          </a:p>
        </p:txBody>
      </p:sp>
    </p:spTree>
    <p:extLst>
      <p:ext uri="{BB962C8B-B14F-4D97-AF65-F5344CB8AC3E}">
        <p14:creationId xmlns:p14="http://schemas.microsoft.com/office/powerpoint/2010/main" val="3681909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matched χ(2)\chi^{(2)}χ(2) grating in the fiber (L2ω∝A2P0nL_{2\omega} \</a:t>
            </a:r>
            <a:r>
              <a:rPr lang="en-US" altLang="zh-CN" dirty="0" err="1"/>
              <a:t>propto</a:t>
            </a:r>
            <a:r>
              <a:rPr lang="en-US" altLang="zh-CN" dirty="0"/>
              <a:t> A^2P_0^nL2ω​∝A2P0n​), and then some of this light is absorbed through two-photon absorption (∝P02\</a:t>
            </a:r>
            <a:r>
              <a:rPr lang="en-US" altLang="zh-CN" dirty="0" err="1"/>
              <a:t>propto</a:t>
            </a:r>
            <a:r>
              <a:rPr lang="en-US" altLang="zh-CN" dirty="0"/>
              <a:t> P_0^2∝P02​). This TPA would, in this picture, result in the release of the trapped charges which are responsible for the internal macroscopic dc field that gives rise to the χ(2)\chi^{(2)}χ(2). Since the effect is almost absent in fiber B, we presume that such TPA is </a:t>
            </a:r>
            <a:r>
              <a:rPr lang="en-US" altLang="zh-CN" dirty="0" err="1"/>
              <a:t>germania</a:t>
            </a:r>
            <a:r>
              <a:rPr lang="en-US" altLang="zh-CN" dirty="0"/>
              <a:t> related. Note that the erasure process of Ouellette et al., described by Eq. (1), which is quartic in the green power as compared with our quadratic dependence, is ignored in Eq. (2) due to the relative weakness of the generated SH, as compared with the seed green intensity.</a:t>
            </a:r>
          </a:p>
          <a:p>
            <a:r>
              <a:rPr lang="en-US" altLang="zh-CN" dirty="0"/>
              <a:t>A broad linear absorption band centered at 245 nm is known to exist in </a:t>
            </a:r>
            <a:r>
              <a:rPr lang="en-US" altLang="zh-CN" dirty="0" err="1"/>
              <a:t>germania</a:t>
            </a:r>
            <a:r>
              <a:rPr lang="en-US" altLang="zh-CN" dirty="0"/>
              <a:t> glass, and is well placed for TPA of the 532 nm light. While the defect structure responsible for this band is still the subject of discussion, it is considered to be due to an oxygen vacancy neighboring a Ge atom. This therefore suggests that the origin of the decay might be related to the local environment of the Ge atoms. Bonds such as −Ge−Ge−-Ge-Ge-−Ge−Ge− or −Ge−Si−-Ge-Si-−Ge−Si− are weaker than other bonds in silica glass (such as −Si−O−Si−-Si-O-Si-−Si−O−Si−), and may therefore be more easily affected by TPA of the 532 nm light. Furthermore, it should be noted that while the 1064 nm and 532 nm light together can create the SHG grating, the 1064 nm light alone erases the SHG grating in fiber A. For the SHG from irradiated fibers to be a function of the IR power, the grating has to be stable over the writing period.</a:t>
            </a:r>
          </a:p>
          <a:p>
            <a:r>
              <a:rPr lang="en-US" altLang="zh-CN" dirty="0"/>
              <a:t>The slope of the curves from 2(b), plus additional data vs 1064 nm power used during the reading phase of fiber A. The solid line is the result of a linear least-squares fit.</a:t>
            </a:r>
          </a:p>
          <a:p>
            <a:r>
              <a:rPr lang="en-US" altLang="zh-CN" dirty="0"/>
              <a:t>In conclusion, we have investigated SHG in a high </a:t>
            </a:r>
            <a:r>
              <a:rPr lang="en-US" altLang="zh-CN" dirty="0" err="1"/>
              <a:t>germania</a:t>
            </a:r>
            <a:r>
              <a:rPr lang="en-US" altLang="zh-CN" dirty="0"/>
              <a:t> content fiber, seeded with Q-switched mode-locked pulses at 532 and 1064 nm. The SHG from the fiber was observed to decay upon exposure to 1064 nm light alone, which we have not observed over short times in fibers with low GeO2 content. The decay rate was proportional to the fourth power of the 1064 nm power, which is consistent with a model based on TPA of the generated SH light. This result suggests that the </a:t>
            </a:r>
            <a:r>
              <a:rPr lang="en-US" altLang="zh-CN" dirty="0" err="1"/>
              <a:t>germania</a:t>
            </a:r>
            <a:r>
              <a:rPr lang="en-US" altLang="zh-CN" dirty="0"/>
              <a:t> is important in the decay. To obtain more stable SHG in fibers, and to understand its formation mechanism, it appears necessary to investigate the SHG of optical fibers with various GeO2 concentrations.</a:t>
            </a:r>
          </a:p>
          <a:p>
            <a:r>
              <a:rPr lang="en-US" altLang="zh-CN" dirty="0"/>
              <a:t>This research was supported by the Air Force Office of Scientific Research under AFOSR-87-0344, and by NTT laboratories. We wish to thank M. Shimizu of NTT laboratories for providing fiber B.</a:t>
            </a:r>
          </a:p>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24</a:t>
            </a:fld>
            <a:endParaRPr lang="zh-CN" altLang="en-US"/>
          </a:p>
        </p:txBody>
      </p:sp>
    </p:spTree>
    <p:extLst>
      <p:ext uri="{BB962C8B-B14F-4D97-AF65-F5344CB8AC3E}">
        <p14:creationId xmlns:p14="http://schemas.microsoft.com/office/powerpoint/2010/main" val="22136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matched χ(2)\chi^{(2)}χ(2) grating in the fiber (L2ω∝A2P0nL_{2\omega} \</a:t>
            </a:r>
            <a:r>
              <a:rPr lang="en-US" altLang="zh-CN" dirty="0" err="1"/>
              <a:t>propto</a:t>
            </a:r>
            <a:r>
              <a:rPr lang="en-US" altLang="zh-CN" dirty="0"/>
              <a:t> A^2P_0^nL2ω​∝A2P0n​), and then some of this light is absorbed through two-photon absorption (∝P02\</a:t>
            </a:r>
            <a:r>
              <a:rPr lang="en-US" altLang="zh-CN" dirty="0" err="1"/>
              <a:t>propto</a:t>
            </a:r>
            <a:r>
              <a:rPr lang="en-US" altLang="zh-CN" dirty="0"/>
              <a:t> P_0^2∝P02​). This TPA would, in this picture, result in the release of the trapped charges which are responsible for the internal macroscopic dc field that gives rise to the χ(2)\chi^{(2)}χ(2). Since the effect is almost absent in fiber B, we presume that such TPA is </a:t>
            </a:r>
            <a:r>
              <a:rPr lang="en-US" altLang="zh-CN" dirty="0" err="1"/>
              <a:t>germania</a:t>
            </a:r>
            <a:r>
              <a:rPr lang="en-US" altLang="zh-CN" dirty="0"/>
              <a:t> related. Note that the erasure process of Ouellette et al., described by Eq. (1), which is quartic in the green power as compared with our quadratic dependence, is ignored in Eq. (2) due to the relative weakness of the generated SH, as compared with the seed green intensity.</a:t>
            </a:r>
          </a:p>
          <a:p>
            <a:r>
              <a:rPr lang="en-US" altLang="zh-CN" dirty="0"/>
              <a:t>A broad linear absorption band centered at 245 nm is known to exist in </a:t>
            </a:r>
            <a:r>
              <a:rPr lang="en-US" altLang="zh-CN" dirty="0" err="1"/>
              <a:t>germania</a:t>
            </a:r>
            <a:r>
              <a:rPr lang="en-US" altLang="zh-CN" dirty="0"/>
              <a:t> glass, and is well placed for TPA of the 532 nm light. While the defect structure responsible for this band is still the subject of discussion, it is considered to be due to an oxygen vacancy neighboring a Ge atom. This therefore suggests that the origin of the decay might be related to the local environment of the Ge atoms. Bonds such as −Ge−Ge−-Ge-Ge-−Ge−Ge− or −Ge−Si−-Ge-Si-−Ge−Si− are weaker than other bonds in silica glass (such as −Si−O−Si−-Si-O-Si-−Si−O−Si−), and may therefore be more easily affected by TPA of the 532 nm light. Furthermore, it should be noted that while the 1064 nm and 532 nm light together can create the SHG grating, the 1064 nm light alone erases the SHG grating in fiber A. For the SHG from irradiated fibers to be a function of the IR power, the grating has to be stable over the writing period.</a:t>
            </a:r>
          </a:p>
          <a:p>
            <a:r>
              <a:rPr lang="en-US" altLang="zh-CN" dirty="0"/>
              <a:t>The slope of the curves from 2(b), plus additional data vs 1064 nm power used during the reading phase of fiber A. The solid line is the result of a linear least-squares fit.</a:t>
            </a:r>
          </a:p>
          <a:p>
            <a:r>
              <a:rPr lang="en-US" altLang="zh-CN" dirty="0"/>
              <a:t>In conclusion, we have investigated SHG in a high </a:t>
            </a:r>
            <a:r>
              <a:rPr lang="en-US" altLang="zh-CN" dirty="0" err="1"/>
              <a:t>germania</a:t>
            </a:r>
            <a:r>
              <a:rPr lang="en-US" altLang="zh-CN" dirty="0"/>
              <a:t> content fiber, seeded with Q-switched mode-locked pulses at 532 and 1064 nm. The SHG from the fiber was observed to decay upon exposure to 1064 nm light alone, which we have not observed over short times in fibers with low GeO2 content. The decay rate was proportional to the fourth power of the 1064 nm power, which is consistent with a model based on TPA of the generated SH light. This result suggests that the </a:t>
            </a:r>
            <a:r>
              <a:rPr lang="en-US" altLang="zh-CN" dirty="0" err="1"/>
              <a:t>germania</a:t>
            </a:r>
            <a:r>
              <a:rPr lang="en-US" altLang="zh-CN" dirty="0"/>
              <a:t> is important in the decay. To obtain more stable SHG in fibers, and to understand its formation mechanism, it appears necessary to investigate the SHG of optical fibers with various GeO2 concentrations.</a:t>
            </a:r>
          </a:p>
          <a:p>
            <a:r>
              <a:rPr lang="en-US" altLang="zh-CN" dirty="0"/>
              <a:t>This research was supported by the Air Force Office of Scientific Research under AFOSR-87-0344, and by NTT laboratories. We wish to thank M. Shimizu of NTT laboratories for providing fiber B.</a:t>
            </a:r>
          </a:p>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25</a:t>
            </a:fld>
            <a:endParaRPr lang="zh-CN" altLang="en-US"/>
          </a:p>
        </p:txBody>
      </p:sp>
    </p:spTree>
    <p:extLst>
      <p:ext uri="{BB962C8B-B14F-4D97-AF65-F5344CB8AC3E}">
        <p14:creationId xmlns:p14="http://schemas.microsoft.com/office/powerpoint/2010/main" val="1886218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30</a:t>
            </a:fld>
            <a:endParaRPr lang="zh-CN" altLang="en-US"/>
          </a:p>
        </p:txBody>
      </p:sp>
    </p:spTree>
    <p:extLst>
      <p:ext uri="{BB962C8B-B14F-4D97-AF65-F5344CB8AC3E}">
        <p14:creationId xmlns:p14="http://schemas.microsoft.com/office/powerpoint/2010/main" val="3855291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matched χ(2)\chi^{(2)}χ(2) grating in the fiber (L2ω∝A2P0nL_{2\omega} \</a:t>
            </a:r>
            <a:r>
              <a:rPr lang="en-US" altLang="zh-CN" dirty="0" err="1"/>
              <a:t>propto</a:t>
            </a:r>
            <a:r>
              <a:rPr lang="en-US" altLang="zh-CN" dirty="0"/>
              <a:t> A^2P_0^nL2ω​∝A2P0n​), and then some of this light is absorbed through two-photon absorption (∝P02\</a:t>
            </a:r>
            <a:r>
              <a:rPr lang="en-US" altLang="zh-CN" dirty="0" err="1"/>
              <a:t>propto</a:t>
            </a:r>
            <a:r>
              <a:rPr lang="en-US" altLang="zh-CN" dirty="0"/>
              <a:t> P_0^2∝P02​). This TPA would, in this picture, result in the release of the trapped charges which are responsible for the internal macroscopic dc field that gives rise to the χ(2)\chi^{(2)}χ(2). Since the effect is almost absent in fiber B, we presume that such TPA is </a:t>
            </a:r>
            <a:r>
              <a:rPr lang="en-US" altLang="zh-CN" dirty="0" err="1"/>
              <a:t>germania</a:t>
            </a:r>
            <a:r>
              <a:rPr lang="en-US" altLang="zh-CN" dirty="0"/>
              <a:t> related. Note that the erasure process of Ouellette et al., described by Eq. (1), which is quartic in the green power as compared with our quadratic dependence, is ignored in Eq. (2) due to the relative weakness of the generated SH, as compared with the seed green intensity.</a:t>
            </a:r>
          </a:p>
          <a:p>
            <a:r>
              <a:rPr lang="en-US" altLang="zh-CN" dirty="0"/>
              <a:t>A broad linear absorption band centered at 245 nm is known to exist in </a:t>
            </a:r>
            <a:r>
              <a:rPr lang="en-US" altLang="zh-CN" dirty="0" err="1"/>
              <a:t>germania</a:t>
            </a:r>
            <a:r>
              <a:rPr lang="en-US" altLang="zh-CN" dirty="0"/>
              <a:t> glass, and is well placed for TPA of the 532 nm light. While the defect structure responsible for this band is still the subject of discussion, it is considered to be due to an oxygen vacancy neighboring a Ge atom. This therefore suggests that the origin of the decay might be related to the local environment of the Ge atoms. Bonds such as −Ge−Ge−-Ge-Ge-−Ge−Ge− or −Ge−Si−-Ge-Si-−Ge−Si− are weaker than other bonds in silica glass (such as −Si−O−Si−-Si-O-Si-−Si−O−Si−), and may therefore be more easily affected by TPA of the 532 nm light. Furthermore, it should be noted that while the 1064 nm and 532 nm light together can create the SHG grating, the 1064 nm light alone erases the SHG grating in fiber A. For the SHG from irradiated fibers to be a function of the IR power, the grating has to be stable over the writing period.</a:t>
            </a:r>
          </a:p>
          <a:p>
            <a:r>
              <a:rPr lang="en-US" altLang="zh-CN" dirty="0"/>
              <a:t>The slope of the curves from 2(b), plus additional data vs 1064 nm power used during the reading phase of fiber A. The solid line is the result of a linear least-squares fit.</a:t>
            </a:r>
          </a:p>
          <a:p>
            <a:r>
              <a:rPr lang="en-US" altLang="zh-CN" dirty="0"/>
              <a:t>In conclusion, we have investigated SHG in a high </a:t>
            </a:r>
            <a:r>
              <a:rPr lang="en-US" altLang="zh-CN" dirty="0" err="1"/>
              <a:t>germania</a:t>
            </a:r>
            <a:r>
              <a:rPr lang="en-US" altLang="zh-CN" dirty="0"/>
              <a:t> content fiber, seeded with Q-switched mode-locked pulses at 532 and 1064 nm. The SHG from the fiber was observed to decay upon exposure to 1064 nm light alone, which we have not observed over short times in fibers with low GeO2 content. The decay rate was proportional to the fourth power of the 1064 nm power, which is consistent with a model based on TPA of the generated SH light. This result suggests that the </a:t>
            </a:r>
            <a:r>
              <a:rPr lang="en-US" altLang="zh-CN" dirty="0" err="1"/>
              <a:t>germania</a:t>
            </a:r>
            <a:r>
              <a:rPr lang="en-US" altLang="zh-CN" dirty="0"/>
              <a:t> is important in the decay. To obtain more stable SHG in fibers, and to understand its formation mechanism, it appears necessary to investigate the SHG of optical fibers with various GeO2 concentrations.</a:t>
            </a:r>
          </a:p>
          <a:p>
            <a:r>
              <a:rPr lang="en-US" altLang="zh-CN" dirty="0"/>
              <a:t>This research was supported by the Air Force Office of Scientific Research under AFOSR-87-0344, and by NTT laboratories. We wish to thank M. Shimizu of NTT laboratories for providing fiber B.</a:t>
            </a:r>
          </a:p>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34</a:t>
            </a:fld>
            <a:endParaRPr lang="zh-CN" altLang="en-US"/>
          </a:p>
        </p:txBody>
      </p:sp>
    </p:spTree>
    <p:extLst>
      <p:ext uri="{BB962C8B-B14F-4D97-AF65-F5344CB8AC3E}">
        <p14:creationId xmlns:p14="http://schemas.microsoft.com/office/powerpoint/2010/main" val="266023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40</a:t>
            </a:fld>
            <a:endParaRPr lang="zh-CN" altLang="en-US"/>
          </a:p>
        </p:txBody>
      </p:sp>
    </p:spTree>
    <p:extLst>
      <p:ext uri="{BB962C8B-B14F-4D97-AF65-F5344CB8AC3E}">
        <p14:creationId xmlns:p14="http://schemas.microsoft.com/office/powerpoint/2010/main" val="3234595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8</a:t>
            </a:fld>
            <a:endParaRPr lang="zh-CN" altLang="en-US"/>
          </a:p>
        </p:txBody>
      </p:sp>
    </p:spTree>
    <p:extLst>
      <p:ext uri="{BB962C8B-B14F-4D97-AF65-F5344CB8AC3E}">
        <p14:creationId xmlns:p14="http://schemas.microsoft.com/office/powerpoint/2010/main" val="847321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9</a:t>
            </a:fld>
            <a:endParaRPr lang="zh-CN" altLang="en-US"/>
          </a:p>
        </p:txBody>
      </p:sp>
    </p:spTree>
    <p:extLst>
      <p:ext uri="{BB962C8B-B14F-4D97-AF65-F5344CB8AC3E}">
        <p14:creationId xmlns:p14="http://schemas.microsoft.com/office/powerpoint/2010/main" val="4141702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highlight>
                  <a:srgbClr val="FFFFFF"/>
                </a:highlight>
                <a:latin typeface="Times New Roman" panose="02020603050405020304" pitchFamily="18" charset="0"/>
              </a:rPr>
              <a:t>In fact, green photons with a ~2.4 eV energy are</a:t>
            </a:r>
            <a:br>
              <a:rPr lang="en-US" altLang="zh-CN" dirty="0"/>
            </a:br>
            <a:r>
              <a:rPr lang="en-US" altLang="zh-CN" b="0" i="0" dirty="0">
                <a:effectLst/>
                <a:highlight>
                  <a:srgbClr val="FFFFFF"/>
                </a:highlight>
                <a:latin typeface="Times New Roman" panose="02020603050405020304" pitchFamily="18" charset="0"/>
              </a:rPr>
              <a:t>able to directly re-ionize the electrons trapped in acceptor states</a:t>
            </a:r>
            <a:br>
              <a:rPr lang="en-US" altLang="zh-CN" dirty="0"/>
            </a:br>
            <a:r>
              <a:rPr lang="en-US" altLang="zh-CN" b="0" i="0" dirty="0">
                <a:effectLst/>
                <a:highlight>
                  <a:srgbClr val="FFFFFF"/>
                </a:highlight>
                <a:latin typeface="Times New Roman" panose="02020603050405020304" pitchFamily="18" charset="0"/>
              </a:rPr>
              <a:t>below the conduction band28. Such a linear absorption process</a:t>
            </a:r>
            <a:br>
              <a:rPr lang="en-US" altLang="zh-CN" dirty="0"/>
            </a:br>
            <a:r>
              <a:rPr lang="en-US" altLang="zh-CN" b="0" i="0" dirty="0">
                <a:effectLst/>
                <a:highlight>
                  <a:srgbClr val="FFFFFF"/>
                </a:highlight>
                <a:latin typeface="Times New Roman" panose="02020603050405020304" pitchFamily="18" charset="0"/>
              </a:rPr>
              <a:t>does not lead to any preferential emission and the electrons just</a:t>
            </a:r>
            <a:br>
              <a:rPr lang="en-US" altLang="zh-CN" dirty="0"/>
            </a:br>
            <a:r>
              <a:rPr lang="en-US" altLang="zh-CN" b="0" i="0" dirty="0">
                <a:effectLst/>
                <a:highlight>
                  <a:srgbClr val="FFFFFF"/>
                </a:highlight>
                <a:latin typeface="Times New Roman" panose="02020603050405020304" pitchFamily="18" charset="0"/>
              </a:rPr>
              <a:t>move accordingly to the EDC, opposite to the direction of the</a:t>
            </a:r>
            <a:br>
              <a:rPr lang="en-US" altLang="zh-CN" dirty="0"/>
            </a:br>
            <a:r>
              <a:rPr lang="en-US" altLang="zh-CN" b="0" i="0" dirty="0" err="1">
                <a:effectLst/>
                <a:highlight>
                  <a:srgbClr val="FFFFFF"/>
                </a:highlight>
                <a:latin typeface="Times New Roman" panose="02020603050405020304" pitchFamily="18" charset="0"/>
              </a:rPr>
              <a:t>photogalvanic</a:t>
            </a:r>
            <a:r>
              <a:rPr lang="en-US" altLang="zh-CN" b="0" i="0" dirty="0">
                <a:effectLst/>
                <a:highlight>
                  <a:srgbClr val="FFFFFF"/>
                </a:highlight>
                <a:latin typeface="Times New Roman" panose="02020603050405020304" pitchFamily="18" charset="0"/>
              </a:rPr>
              <a:t> current. Moreover, CPE can also involve multi-</a:t>
            </a:r>
            <a:br>
              <a:rPr lang="en-US" altLang="zh-CN" dirty="0"/>
            </a:br>
            <a:r>
              <a:rPr lang="en-US" altLang="zh-CN" b="0" i="0" dirty="0">
                <a:effectLst/>
                <a:highlight>
                  <a:srgbClr val="FFFFFF"/>
                </a:highlight>
                <a:latin typeface="Times New Roman" panose="02020603050405020304" pitchFamily="18" charset="0"/>
              </a:rPr>
              <a:t>photon coherent interference from one pump photon and one</a:t>
            </a:r>
            <a:br>
              <a:rPr lang="en-US" altLang="zh-CN" dirty="0"/>
            </a:br>
            <a:r>
              <a:rPr lang="en-US" altLang="zh-CN" b="0" i="0" dirty="0">
                <a:effectLst/>
                <a:highlight>
                  <a:srgbClr val="FFFFFF"/>
                </a:highlight>
                <a:latin typeface="Times New Roman" panose="02020603050405020304" pitchFamily="18" charset="0"/>
              </a:rPr>
              <a:t>photon at the THG frequency, albeit with the wrong periodicity.</a:t>
            </a:r>
            <a:br>
              <a:rPr lang="en-US" altLang="zh-CN" dirty="0"/>
            </a:br>
            <a:r>
              <a:rPr lang="en-US" altLang="zh-CN" b="0" i="0" dirty="0">
                <a:effectLst/>
                <a:highlight>
                  <a:srgbClr val="FFFFFF"/>
                </a:highlight>
                <a:latin typeface="Times New Roman" panose="02020603050405020304" pitchFamily="18" charset="0"/>
              </a:rPr>
              <a:t>We therefore ascribe the </a:t>
            </a:r>
            <a:r>
              <a:rPr lang="en-US" altLang="zh-CN" b="0" i="0" dirty="0">
                <a:effectLst/>
                <a:highlight>
                  <a:srgbClr val="006400"/>
                </a:highlight>
                <a:latin typeface="Times New Roman" panose="02020603050405020304" pitchFamily="18" charset="0"/>
              </a:rPr>
              <a:t>oscil</a:t>
            </a:r>
            <a:r>
              <a:rPr lang="en-US" altLang="zh-CN" b="0" i="0" dirty="0">
                <a:effectLst/>
                <a:highlight>
                  <a:srgbClr val="FFFFFF"/>
                </a:highlight>
                <a:latin typeface="Times New Roman" panose="02020603050405020304" pitchFamily="18" charset="0"/>
              </a:rPr>
              <a:t>lations observed during the growth</a:t>
            </a:r>
            <a:br>
              <a:rPr lang="en-US" altLang="zh-CN" dirty="0"/>
            </a:br>
            <a:r>
              <a:rPr lang="en-US" altLang="zh-CN" b="0" i="0" dirty="0">
                <a:effectLst/>
                <a:highlight>
                  <a:srgbClr val="FFFFFF"/>
                </a:highlight>
                <a:latin typeface="Times New Roman" panose="02020603050405020304" pitchFamily="18" charset="0"/>
              </a:rPr>
              <a:t>of SHG in waveguide (</a:t>
            </a:r>
            <a:r>
              <a:rPr lang="en-US" altLang="zh-CN" b="0" i="0" dirty="0" err="1">
                <a:effectLst/>
                <a:highlight>
                  <a:srgbClr val="FFFFFF"/>
                </a:highlight>
                <a:latin typeface="Times New Roman" panose="02020603050405020304" pitchFamily="18" charset="0"/>
              </a:rPr>
              <a:t>i</a:t>
            </a:r>
            <a:r>
              <a:rPr lang="en-US" altLang="zh-CN" b="0" i="0" dirty="0">
                <a:effectLst/>
                <a:highlight>
                  <a:srgbClr val="FFFFFF"/>
                </a:highlight>
                <a:latin typeface="Times New Roman" panose="02020603050405020304" pitchFamily="18" charset="0"/>
              </a:rPr>
              <a:t>) to the counter-acting effects of CPE</a:t>
            </a:r>
            <a:br>
              <a:rPr lang="en-US" altLang="zh-CN" dirty="0"/>
            </a:br>
            <a:r>
              <a:rPr lang="en-US" altLang="zh-CN" b="0" i="0" dirty="0">
                <a:effectLst/>
                <a:highlight>
                  <a:srgbClr val="FFFFFF"/>
                </a:highlight>
                <a:latin typeface="Times New Roman" panose="02020603050405020304" pitchFamily="18" charset="0"/>
              </a:rPr>
              <a:t>involving photons from THG and direct re-ionization also due to</a:t>
            </a:r>
            <a:br>
              <a:rPr lang="en-US" altLang="zh-CN" dirty="0"/>
            </a:br>
            <a:r>
              <a:rPr lang="en-US" altLang="zh-CN" b="0" i="0" dirty="0">
                <a:effectLst/>
                <a:highlight>
                  <a:srgbClr val="FFFFFF"/>
                </a:highlight>
                <a:latin typeface="Times New Roman" panose="02020603050405020304" pitchFamily="18" charset="0"/>
              </a:rPr>
              <a:t>third harmonic photons.</a:t>
            </a:r>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10</a:t>
            </a:fld>
            <a:endParaRPr lang="zh-CN" altLang="en-US"/>
          </a:p>
        </p:txBody>
      </p:sp>
    </p:spTree>
    <p:extLst>
      <p:ext uri="{BB962C8B-B14F-4D97-AF65-F5344CB8AC3E}">
        <p14:creationId xmlns:p14="http://schemas.microsoft.com/office/powerpoint/2010/main" val="1079510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13</a:t>
            </a:fld>
            <a:endParaRPr lang="zh-CN" altLang="en-US"/>
          </a:p>
        </p:txBody>
      </p:sp>
    </p:spTree>
    <p:extLst>
      <p:ext uri="{BB962C8B-B14F-4D97-AF65-F5344CB8AC3E}">
        <p14:creationId xmlns:p14="http://schemas.microsoft.com/office/powerpoint/2010/main" val="305940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Quantum interference (product term in n-</a:t>
            </a:r>
            <a:r>
              <a:rPr kumimoji="1" lang="en-US" altLang="zh-CN" dirty="0" err="1"/>
              <a:t>th</a:t>
            </a:r>
            <a:r>
              <a:rPr kumimoji="1" lang="en-US" altLang="zh-CN" dirty="0"/>
              <a:t> order perturbation coefficients)</a:t>
            </a:r>
          </a:p>
          <a:p>
            <a:endParaRPr kumimoji="1" lang="en-US" altLang="zh-CN" dirty="0"/>
          </a:p>
          <a:p>
            <a:r>
              <a:rPr lang="en-US" altLang="zh-CN" dirty="0"/>
              <a:t>Recent evidence4 suggests that the induced x()) is in fact the result of some internal dc e1ectrie field acting on there J) of the glass</a:t>
            </a:r>
            <a:endParaRPr kumimoji="1" lang="en-US" altLang="zh-CN" dirty="0"/>
          </a:p>
          <a:p>
            <a:endParaRPr kumimoji="1" lang="en-US" altLang="zh-CN" dirty="0"/>
          </a:p>
          <a:p>
            <a:r>
              <a:rPr lang="en-US" altLang="zh-CN" dirty="0"/>
              <a:t>Such a de electric field would perhaps come from charges released from certain defect sites in the glass, and trapped at other sites. This picture has been suggested by several worker</a:t>
            </a:r>
            <a:endParaRPr kumimoji="1"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14</a:t>
            </a:fld>
            <a:endParaRPr lang="zh-CN" altLang="en-US"/>
          </a:p>
        </p:txBody>
      </p:sp>
    </p:spTree>
    <p:extLst>
      <p:ext uri="{BB962C8B-B14F-4D97-AF65-F5344CB8AC3E}">
        <p14:creationId xmlns:p14="http://schemas.microsoft.com/office/powerpoint/2010/main" val="3331415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20</a:t>
            </a:fld>
            <a:endParaRPr lang="zh-CN" altLang="en-US"/>
          </a:p>
        </p:txBody>
      </p:sp>
    </p:spTree>
    <p:extLst>
      <p:ext uri="{BB962C8B-B14F-4D97-AF65-F5344CB8AC3E}">
        <p14:creationId xmlns:p14="http://schemas.microsoft.com/office/powerpoint/2010/main" val="3235056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21</a:t>
            </a:fld>
            <a:endParaRPr lang="zh-CN" altLang="en-US"/>
          </a:p>
        </p:txBody>
      </p:sp>
    </p:spTree>
    <p:extLst>
      <p:ext uri="{BB962C8B-B14F-4D97-AF65-F5344CB8AC3E}">
        <p14:creationId xmlns:p14="http://schemas.microsoft.com/office/powerpoint/2010/main" val="3267210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Trapping Mechanism and Persistence</a:t>
            </a:r>
          </a:p>
          <a:p>
            <a:pPr>
              <a:buFont typeface="Arial" panose="020B0604020202020204" pitchFamily="34" charset="0"/>
              <a:buChar char="•"/>
            </a:pPr>
            <a:r>
              <a:rPr lang="en-US" altLang="zh-CN" b="1" dirty="0"/>
              <a:t>Trapping in </a:t>
            </a:r>
            <a:r>
              <a:rPr lang="en-US" altLang="zh-CN" b="1" dirty="0" err="1"/>
              <a:t>SiN</a:t>
            </a:r>
            <a:r>
              <a:rPr lang="en-US" altLang="zh-CN" dirty="0"/>
              <a:t>: In </a:t>
            </a:r>
            <a:r>
              <a:rPr lang="en-US" altLang="zh-CN" dirty="0" err="1"/>
              <a:t>SiN</a:t>
            </a:r>
            <a:r>
              <a:rPr lang="en-US" altLang="zh-CN" dirty="0"/>
              <a:t>, nitrogen vacancies saturated with hydrogen atoms (leading to Si–H and Si–Si bonds) act as traps for both holes and electrons.</a:t>
            </a:r>
          </a:p>
          <a:p>
            <a:pPr>
              <a:buFont typeface="Arial" panose="020B0604020202020204" pitchFamily="34" charset="0"/>
              <a:buChar char="•"/>
            </a:pPr>
            <a:r>
              <a:rPr lang="en-US" altLang="zh-CN" b="1" dirty="0"/>
              <a:t>Trap Energies</a:t>
            </a:r>
            <a:r>
              <a:rPr lang="en-US" altLang="zh-CN" dirty="0"/>
              <a:t>: Electron and hole traps are located inside the ~4.6 eV bandgap of </a:t>
            </a:r>
            <a:r>
              <a:rPr lang="en-US" altLang="zh-CN" dirty="0" err="1"/>
              <a:t>SiN</a:t>
            </a:r>
            <a:r>
              <a:rPr lang="en-US" altLang="zh-CN" dirty="0"/>
              <a:t>, around 1.4 eV from the conduction and valence bands, respectively.</a:t>
            </a:r>
          </a:p>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22</a:t>
            </a:fld>
            <a:endParaRPr lang="zh-CN" altLang="en-US"/>
          </a:p>
        </p:txBody>
      </p:sp>
    </p:spTree>
    <p:extLst>
      <p:ext uri="{BB962C8B-B14F-4D97-AF65-F5344CB8AC3E}">
        <p14:creationId xmlns:p14="http://schemas.microsoft.com/office/powerpoint/2010/main" val="3509625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7A6C327-FE78-4270-B855-8067AC543524}" type="datetime1">
              <a:rPr lang="zh-CN" altLang="en-US" smtClean="0"/>
              <a:t>2024/6/27</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386059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C29A62-0C38-4E62-913E-8F94EC0FE9F0}" type="datetime1">
              <a:rPr lang="zh-CN" altLang="en-US" smtClean="0"/>
              <a:t>2024/6/27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85803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B07351-52DE-44F1-8F5B-B03D63B8590A}" type="datetime1">
              <a:rPr lang="zh-CN" altLang="en-US" smtClean="0"/>
              <a:t>2024/6/27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1065453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437604" y="336608"/>
            <a:ext cx="10515600" cy="584887"/>
          </a:xfrm>
        </p:spPr>
        <p:txBody>
          <a:bodyPr/>
          <a:lstStyle>
            <a:lvl1pPr>
              <a:defRPr>
                <a:solidFill>
                  <a:srgbClr val="E57536"/>
                </a:solidFill>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98636377-B768-4B05-8C6C-DD1031A590AE}" type="datetime1">
              <a:rPr lang="zh-CN" altLang="en-US" smtClean="0"/>
              <a:t>2024/6/27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5BFDB-4AB5-4EB8-A7FD-FBD2047DF0CA}" type="slidenum">
              <a:rPr lang="zh-CN" altLang="en-US" smtClean="0"/>
              <a:t>‹#›</a:t>
            </a:fld>
            <a:endParaRPr lang="zh-CN" altLang="en-US" dirty="0"/>
          </a:p>
        </p:txBody>
      </p:sp>
      <p:cxnSp>
        <p:nvCxnSpPr>
          <p:cNvPr id="16" name="直接连接符 15">
            <a:extLst>
              <a:ext uri="{FF2B5EF4-FFF2-40B4-BE49-F238E27FC236}">
                <a16:creationId xmlns:a16="http://schemas.microsoft.com/office/drawing/2014/main" id="{E65A605E-CDFB-48F0-9262-92E6FAB0F34F}"/>
              </a:ext>
            </a:extLst>
          </p:cNvPr>
          <p:cNvCxnSpPr>
            <a:cxnSpLocks/>
          </p:cNvCxnSpPr>
          <p:nvPr userDrawn="1"/>
        </p:nvCxnSpPr>
        <p:spPr>
          <a:xfrm>
            <a:off x="428368" y="999764"/>
            <a:ext cx="1133875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DC1FD71-DEEB-4393-91A7-3EA78EA471F7}"/>
              </a:ext>
            </a:extLst>
          </p:cNvPr>
          <p:cNvCxnSpPr>
            <a:cxnSpLocks/>
          </p:cNvCxnSpPr>
          <p:nvPr userDrawn="1"/>
        </p:nvCxnSpPr>
        <p:spPr>
          <a:xfrm>
            <a:off x="428368" y="999391"/>
            <a:ext cx="873828" cy="0"/>
          </a:xfrm>
          <a:prstGeom prst="line">
            <a:avLst/>
          </a:prstGeom>
          <a:ln w="38100">
            <a:solidFill>
              <a:srgbClr val="E57536"/>
            </a:solidFill>
          </a:ln>
        </p:spPr>
        <p:style>
          <a:lnRef idx="1">
            <a:schemeClr val="accent1"/>
          </a:lnRef>
          <a:fillRef idx="0">
            <a:schemeClr val="accent1"/>
          </a:fillRef>
          <a:effectRef idx="0">
            <a:schemeClr val="accent1"/>
          </a:effectRef>
          <a:fontRef idx="minor">
            <a:schemeClr val="tx1"/>
          </a:fontRef>
        </p:style>
      </p:cxnSp>
      <p:pic>
        <p:nvPicPr>
          <p:cNvPr id="8" name="图形 7">
            <a:extLst>
              <a:ext uri="{FF2B5EF4-FFF2-40B4-BE49-F238E27FC236}">
                <a16:creationId xmlns:a16="http://schemas.microsoft.com/office/drawing/2014/main" id="{7B4DE533-39D0-4BC1-8C01-3A23B582C7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6923" y="340312"/>
            <a:ext cx="2298276" cy="590311"/>
          </a:xfrm>
          <a:prstGeom prst="rect">
            <a:avLst/>
          </a:prstGeom>
        </p:spPr>
      </p:pic>
    </p:spTree>
    <p:extLst>
      <p:ext uri="{BB962C8B-B14F-4D97-AF65-F5344CB8AC3E}">
        <p14:creationId xmlns:p14="http://schemas.microsoft.com/office/powerpoint/2010/main" val="1837953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DD3DFB7-7756-47C5-88BA-14FC51A51466}" type="datetime1">
              <a:rPr lang="zh-CN" altLang="en-US" smtClean="0"/>
              <a:t>2024/6/27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1056986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C4DED29-BA43-4BE5-A271-3FD8E2991B58}" type="datetime1">
              <a:rPr lang="zh-CN" altLang="en-US" smtClean="0"/>
              <a:t>2024/6/27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146493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5DD0723-9420-48CE-9ECD-BCC399CCA837}" type="datetime1">
              <a:rPr lang="zh-CN" altLang="en-US" smtClean="0"/>
              <a:t>2024/6/27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274454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462170F-3CC6-49DE-A145-EBEC8A5C3BEA}" type="datetime1">
              <a:rPr lang="zh-CN" altLang="en-US" smtClean="0"/>
              <a:t>2024/6/27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241983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04A6B2-3F58-491C-8590-1B446EA852B5}" type="datetime1">
              <a:rPr lang="zh-CN" altLang="en-US" smtClean="0"/>
              <a:t>2024/6/27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414580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3A1B6B6-B5D8-42A1-A085-89922717117A}" type="datetime1">
              <a:rPr lang="zh-CN" altLang="en-US" smtClean="0"/>
              <a:t>2024/6/27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209249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56098FC-5ACE-4D31-B5F9-E14331CE7D21}" type="datetime1">
              <a:rPr lang="zh-CN" altLang="en-US" smtClean="0"/>
              <a:t>2024/6/27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2873323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28368" y="220914"/>
            <a:ext cx="10515600" cy="58488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895E5-3514-4429-A86B-D719F3D16101}" type="datetime1">
              <a:rPr lang="zh-CN" altLang="en-US" smtClean="0"/>
              <a:t>2024/6/27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451107" y="6494892"/>
            <a:ext cx="2743200" cy="365125"/>
          </a:xfrm>
          <a:prstGeom prst="rect">
            <a:avLst/>
          </a:prstGeom>
        </p:spPr>
        <p:txBody>
          <a:bodyPr vert="horz" lIns="91440" tIns="45720" rIns="91440" bIns="45720" rtlCol="0" anchor="ctr"/>
          <a:lstStyle>
            <a:lvl1pPr algn="r">
              <a:defRPr sz="1600" b="0">
                <a:solidFill>
                  <a:schemeClr val="tx1"/>
                </a:solidFill>
                <a:latin typeface="Calibri" panose="020F0502020204030204" pitchFamily="34" charset="0"/>
                <a:cs typeface="Calibri" panose="020F0502020204030204" pitchFamily="34" charset="0"/>
              </a:defRPr>
            </a:lvl1pPr>
          </a:lstStyle>
          <a:p>
            <a:r>
              <a:rPr lang="en-US" altLang="zh-CN" dirty="0"/>
              <a:t>1</a:t>
            </a:r>
            <a:endParaRPr lang="zh-CN" altLang="en-US" dirty="0"/>
          </a:p>
        </p:txBody>
      </p:sp>
    </p:spTree>
    <p:extLst>
      <p:ext uri="{BB962C8B-B14F-4D97-AF65-F5344CB8AC3E}">
        <p14:creationId xmlns:p14="http://schemas.microsoft.com/office/powerpoint/2010/main" val="4183421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2800" b="1" kern="1200">
          <a:solidFill>
            <a:srgbClr val="C00000"/>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2.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66.png"/><Relationship Id="rId21" Type="http://schemas.openxmlformats.org/officeDocument/2006/relationships/image" Target="../media/image57.png"/><Relationship Id="rId34" Type="http://schemas.openxmlformats.org/officeDocument/2006/relationships/customXml" Target="../ink/ink18.xml"/><Relationship Id="rId42" Type="http://schemas.openxmlformats.org/officeDocument/2006/relationships/customXml" Target="../ink/ink22.xml"/><Relationship Id="rId7" Type="http://schemas.openxmlformats.org/officeDocument/2006/relationships/image" Target="../media/image50.png"/><Relationship Id="rId2" Type="http://schemas.openxmlformats.org/officeDocument/2006/relationships/image" Target="../media/image40.png"/><Relationship Id="rId16" Type="http://schemas.openxmlformats.org/officeDocument/2006/relationships/customXml" Target="../ink/ink9.xml"/><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52.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65.png"/><Relationship Id="rId40" Type="http://schemas.openxmlformats.org/officeDocument/2006/relationships/customXml" Target="../ink/ink21.xml"/><Relationship Id="rId45" Type="http://schemas.openxmlformats.org/officeDocument/2006/relationships/image" Target="../media/image69.png"/><Relationship Id="rId5" Type="http://schemas.openxmlformats.org/officeDocument/2006/relationships/image" Target="../media/image49.png"/><Relationship Id="rId15" Type="http://schemas.openxmlformats.org/officeDocument/2006/relationships/image" Target="../media/image54.png"/><Relationship Id="rId23" Type="http://schemas.openxmlformats.org/officeDocument/2006/relationships/image" Target="../media/image58.png"/><Relationship Id="rId28" Type="http://schemas.openxmlformats.org/officeDocument/2006/relationships/customXml" Target="../ink/ink15.xml"/><Relationship Id="rId36" Type="http://schemas.openxmlformats.org/officeDocument/2006/relationships/customXml" Target="../ink/ink19.xml"/><Relationship Id="rId10" Type="http://schemas.openxmlformats.org/officeDocument/2006/relationships/customXml" Target="../ink/ink6.xml"/><Relationship Id="rId19" Type="http://schemas.openxmlformats.org/officeDocument/2006/relationships/image" Target="../media/image56.png"/><Relationship Id="rId31" Type="http://schemas.openxmlformats.org/officeDocument/2006/relationships/image" Target="../media/image62.png"/><Relationship Id="rId44" Type="http://schemas.openxmlformats.org/officeDocument/2006/relationships/customXml" Target="../ink/ink23.xml"/><Relationship Id="rId4" Type="http://schemas.openxmlformats.org/officeDocument/2006/relationships/customXml" Target="../ink/ink3.xml"/><Relationship Id="rId9" Type="http://schemas.openxmlformats.org/officeDocument/2006/relationships/image" Target="../media/image51.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60.png"/><Relationship Id="rId30" Type="http://schemas.openxmlformats.org/officeDocument/2006/relationships/customXml" Target="../ink/ink16.xml"/><Relationship Id="rId35" Type="http://schemas.openxmlformats.org/officeDocument/2006/relationships/image" Target="../media/image64.png"/><Relationship Id="rId43" Type="http://schemas.openxmlformats.org/officeDocument/2006/relationships/image" Target="../media/image68.png"/><Relationship Id="rId8" Type="http://schemas.openxmlformats.org/officeDocument/2006/relationships/customXml" Target="../ink/ink5.xml"/><Relationship Id="rId3" Type="http://schemas.openxmlformats.org/officeDocument/2006/relationships/image" Target="../media/image48.png"/><Relationship Id="rId12" Type="http://schemas.openxmlformats.org/officeDocument/2006/relationships/customXml" Target="../ink/ink7.xml"/><Relationship Id="rId17" Type="http://schemas.openxmlformats.org/officeDocument/2006/relationships/image" Target="../media/image55.png"/><Relationship Id="rId25" Type="http://schemas.openxmlformats.org/officeDocument/2006/relationships/image" Target="../media/image59.png"/><Relationship Id="rId33" Type="http://schemas.openxmlformats.org/officeDocument/2006/relationships/image" Target="../media/image63.png"/><Relationship Id="rId38" Type="http://schemas.openxmlformats.org/officeDocument/2006/relationships/customXml" Target="../ink/ink20.xml"/><Relationship Id="rId20" Type="http://schemas.openxmlformats.org/officeDocument/2006/relationships/customXml" Target="../ink/ink11.xml"/><Relationship Id="rId41"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customXml" Target="../ink/ink27.xml"/><Relationship Id="rId17" Type="http://schemas.openxmlformats.org/officeDocument/2006/relationships/image" Target="../media/image79.png"/><Relationship Id="rId2" Type="http://schemas.openxmlformats.org/officeDocument/2006/relationships/image" Target="../media/image70.png"/><Relationship Id="rId16" Type="http://schemas.openxmlformats.org/officeDocument/2006/relationships/customXml" Target="../ink/ink29.xml"/><Relationship Id="rId1" Type="http://schemas.openxmlformats.org/officeDocument/2006/relationships/slideLayout" Target="../slideLayouts/slideLayout2.xml"/><Relationship Id="rId6" Type="http://schemas.openxmlformats.org/officeDocument/2006/relationships/customXml" Target="../ink/ink24.xml"/><Relationship Id="rId11" Type="http://schemas.openxmlformats.org/officeDocument/2006/relationships/image" Target="../media/image76.png"/><Relationship Id="rId5" Type="http://schemas.openxmlformats.org/officeDocument/2006/relationships/image" Target="../media/image73.png"/><Relationship Id="rId15" Type="http://schemas.openxmlformats.org/officeDocument/2006/relationships/image" Target="../media/image78.png"/><Relationship Id="rId10" Type="http://schemas.openxmlformats.org/officeDocument/2006/relationships/customXml" Target="../ink/ink26.xml"/><Relationship Id="rId4" Type="http://schemas.openxmlformats.org/officeDocument/2006/relationships/image" Target="../media/image72.png"/><Relationship Id="rId9" Type="http://schemas.openxmlformats.org/officeDocument/2006/relationships/image" Target="../media/image75.png"/><Relationship Id="rId14" Type="http://schemas.openxmlformats.org/officeDocument/2006/relationships/customXml" Target="../ink/ink28.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2ECD5D8-C5EE-64FF-3790-3DF0BE0CE64E}"/>
              </a:ext>
            </a:extLst>
          </p:cNvPr>
          <p:cNvSpPr>
            <a:spLocks noGrp="1"/>
          </p:cNvSpPr>
          <p:nvPr>
            <p:ph idx="1"/>
          </p:nvPr>
        </p:nvSpPr>
        <p:spPr/>
        <p:txBody>
          <a:bodyPr>
            <a:normAutofit lnSpcReduction="10000"/>
          </a:bodyPr>
          <a:lstStyle/>
          <a:p>
            <a:r>
              <a:rPr kumimoji="1" lang="en-US" altLang="zh-CN" dirty="0"/>
              <a:t>Review of SHG(we could skip it)</a:t>
            </a:r>
          </a:p>
          <a:p>
            <a:endParaRPr kumimoji="1" lang="en-US" altLang="zh-CN" dirty="0"/>
          </a:p>
          <a:p>
            <a:r>
              <a:rPr kumimoji="1" lang="en-US" altLang="zh-CN" dirty="0" err="1"/>
              <a:t>Photogalvanic</a:t>
            </a:r>
            <a:r>
              <a:rPr kumimoji="1" lang="en-US" altLang="zh-CN" dirty="0"/>
              <a:t>: Perturbation theory </a:t>
            </a:r>
          </a:p>
          <a:p>
            <a:endParaRPr kumimoji="1" lang="en-US" altLang="zh-CN" dirty="0"/>
          </a:p>
          <a:p>
            <a:r>
              <a:rPr kumimoji="1" lang="en-US" altLang="zh-CN" dirty="0"/>
              <a:t>Defect states </a:t>
            </a:r>
          </a:p>
          <a:p>
            <a:endParaRPr kumimoji="1" lang="en-US" altLang="zh-CN" dirty="0"/>
          </a:p>
          <a:p>
            <a:r>
              <a:rPr kumimoji="1" lang="en-US" altLang="zh-CN" dirty="0"/>
              <a:t>Defects, Oxygen Vacancy, exact contributor to defect states</a:t>
            </a:r>
          </a:p>
          <a:p>
            <a:endParaRPr kumimoji="1" lang="en-US" altLang="zh-CN" dirty="0"/>
          </a:p>
          <a:p>
            <a:r>
              <a:rPr kumimoji="1" lang="en-US" altLang="zh-CN" dirty="0"/>
              <a:t>Resonator case(see if time permits)</a:t>
            </a:r>
          </a:p>
          <a:p>
            <a:endParaRPr kumimoji="1" lang="en-US" altLang="zh-CN" dirty="0"/>
          </a:p>
        </p:txBody>
      </p:sp>
      <p:sp>
        <p:nvSpPr>
          <p:cNvPr id="3" name="标题 2">
            <a:extLst>
              <a:ext uri="{FF2B5EF4-FFF2-40B4-BE49-F238E27FC236}">
                <a16:creationId xmlns:a16="http://schemas.microsoft.com/office/drawing/2014/main" id="{EC1389A9-06D9-932A-297D-0E76356C3208}"/>
              </a:ext>
            </a:extLst>
          </p:cNvPr>
          <p:cNvSpPr>
            <a:spLocks noGrp="1"/>
          </p:cNvSpPr>
          <p:nvPr>
            <p:ph type="title"/>
          </p:nvPr>
        </p:nvSpPr>
        <p:spPr/>
        <p:txBody>
          <a:bodyPr>
            <a:normAutofit/>
          </a:bodyPr>
          <a:lstStyle/>
          <a:p>
            <a:r>
              <a:rPr kumimoji="1" lang="en-US" altLang="zh-CN" b="0" dirty="0">
                <a:latin typeface="Chalkboard SE Light" panose="03050602040202020205" pitchFamily="66" charset="0"/>
                <a:ea typeface="Segoe UI Symbol" panose="020B0502040204020203" pitchFamily="34" charset="0"/>
                <a:cs typeface="Consolas" panose="020B0609020204030204" pitchFamily="49" charset="0"/>
              </a:rPr>
              <a:t>06/28/2024     A Review of </a:t>
            </a:r>
            <a:r>
              <a:rPr kumimoji="1" lang="en-US" altLang="zh-CN" b="0" dirty="0" err="1">
                <a:latin typeface="Chalkboard SE Light" panose="03050602040202020205" pitchFamily="66" charset="0"/>
                <a:ea typeface="Segoe UI Symbol" panose="020B0502040204020203" pitchFamily="34" charset="0"/>
                <a:cs typeface="Consolas" panose="020B0609020204030204" pitchFamily="49" charset="0"/>
              </a:rPr>
              <a:t>Photogalvanic</a:t>
            </a:r>
            <a:r>
              <a:rPr kumimoji="1" lang="en-US" altLang="zh-CN" b="0" dirty="0">
                <a:latin typeface="Chalkboard SE Light" panose="03050602040202020205" pitchFamily="66" charset="0"/>
                <a:ea typeface="Segoe UI Symbol" panose="020B0502040204020203" pitchFamily="34" charset="0"/>
                <a:cs typeface="Consolas" panose="020B0609020204030204" pitchFamily="49" charset="0"/>
              </a:rPr>
              <a:t> Effect</a:t>
            </a:r>
            <a:endParaRPr kumimoji="1" lang="zh-CN" altLang="en-US" b="0" dirty="0">
              <a:latin typeface="Chalkboard SE Light" panose="03050602040202020205" pitchFamily="66" charset="0"/>
              <a:cs typeface="Consolas" panose="020B0609020204030204" pitchFamily="49" charset="0"/>
            </a:endParaRPr>
          </a:p>
        </p:txBody>
      </p:sp>
      <p:sp>
        <p:nvSpPr>
          <p:cNvPr id="4" name="灯片编号占位符 3">
            <a:extLst>
              <a:ext uri="{FF2B5EF4-FFF2-40B4-BE49-F238E27FC236}">
                <a16:creationId xmlns:a16="http://schemas.microsoft.com/office/drawing/2014/main" id="{3EDC888A-5EBD-BC73-C600-7F8532B63E20}"/>
              </a:ext>
            </a:extLst>
          </p:cNvPr>
          <p:cNvSpPr>
            <a:spLocks noGrp="1"/>
          </p:cNvSpPr>
          <p:nvPr>
            <p:ph type="sldNum" sz="quarter" idx="12"/>
          </p:nvPr>
        </p:nvSpPr>
        <p:spPr/>
        <p:txBody>
          <a:bodyPr/>
          <a:lstStyle/>
          <a:p>
            <a:fld id="{BA95BFDB-4AB5-4EB8-A7FD-FBD2047DF0CA}" type="slidenum">
              <a:rPr lang="zh-CN" altLang="en-US" smtClean="0"/>
              <a:t>1</a:t>
            </a:fld>
            <a:endParaRPr lang="zh-CN" altLang="en-US" dirty="0"/>
          </a:p>
        </p:txBody>
      </p:sp>
    </p:spTree>
    <p:extLst>
      <p:ext uri="{BB962C8B-B14F-4D97-AF65-F5344CB8AC3E}">
        <p14:creationId xmlns:p14="http://schemas.microsoft.com/office/powerpoint/2010/main" val="2849913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75CEE92-5FAA-7BBE-82B7-A92E41BEDB32}"/>
              </a:ext>
            </a:extLst>
          </p:cNvPr>
          <p:cNvSpPr>
            <a:spLocks noGrp="1"/>
          </p:cNvSpPr>
          <p:nvPr>
            <p:ph type="title"/>
          </p:nvPr>
        </p:nvSpPr>
        <p:spPr/>
        <p:txBody>
          <a:bodyPr/>
          <a:lstStyle/>
          <a:p>
            <a:r>
              <a:rPr lang="en-US" altLang="zh-CN" dirty="0">
                <a:latin typeface="Chalkboard SE"/>
              </a:rPr>
              <a:t>Observed 2</a:t>
            </a:r>
            <a:r>
              <a:rPr lang="en-US" altLang="zh-CN" baseline="30000" dirty="0">
                <a:latin typeface="Chalkboard SE"/>
              </a:rPr>
              <a:t>nd</a:t>
            </a:r>
            <a:r>
              <a:rPr lang="en-US" altLang="zh-CN" dirty="0">
                <a:latin typeface="Chalkboard SE"/>
              </a:rPr>
              <a:t> Harmonics in </a:t>
            </a:r>
            <a:r>
              <a:rPr lang="en-US" altLang="zh-CN" dirty="0" err="1">
                <a:latin typeface="Chalkboard SE"/>
              </a:rPr>
              <a:t>SiN</a:t>
            </a:r>
            <a:r>
              <a:rPr lang="en-US" altLang="zh-CN" dirty="0">
                <a:latin typeface="Chalkboard SE"/>
              </a:rPr>
              <a:t> waveguide</a:t>
            </a:r>
            <a:endParaRPr lang="zh-CN" altLang="en-US" dirty="0">
              <a:latin typeface="Chalkboard SE"/>
            </a:endParaRPr>
          </a:p>
        </p:txBody>
      </p:sp>
      <p:sp>
        <p:nvSpPr>
          <p:cNvPr id="4" name="灯片编号占位符 3">
            <a:extLst>
              <a:ext uri="{FF2B5EF4-FFF2-40B4-BE49-F238E27FC236}">
                <a16:creationId xmlns:a16="http://schemas.microsoft.com/office/drawing/2014/main" id="{C9B3A5CB-7138-A625-0868-8316A9ECE717}"/>
              </a:ext>
            </a:extLst>
          </p:cNvPr>
          <p:cNvSpPr>
            <a:spLocks noGrp="1"/>
          </p:cNvSpPr>
          <p:nvPr>
            <p:ph type="sldNum" sz="quarter" idx="12"/>
          </p:nvPr>
        </p:nvSpPr>
        <p:spPr/>
        <p:txBody>
          <a:bodyPr/>
          <a:lstStyle/>
          <a:p>
            <a:fld id="{BA95BFDB-4AB5-4EB8-A7FD-FBD2047DF0CA}" type="slidenum">
              <a:rPr lang="zh-CN" altLang="en-US" smtClean="0"/>
              <a:t>10</a:t>
            </a:fld>
            <a:endParaRPr lang="zh-CN" altLang="en-US" dirty="0"/>
          </a:p>
        </p:txBody>
      </p:sp>
      <p:pic>
        <p:nvPicPr>
          <p:cNvPr id="6" name="图片 5">
            <a:extLst>
              <a:ext uri="{FF2B5EF4-FFF2-40B4-BE49-F238E27FC236}">
                <a16:creationId xmlns:a16="http://schemas.microsoft.com/office/drawing/2014/main" id="{A6437B05-7D3B-59E9-D7E7-5281CD278675}"/>
              </a:ext>
            </a:extLst>
          </p:cNvPr>
          <p:cNvPicPr>
            <a:picLocks noChangeAspect="1"/>
          </p:cNvPicPr>
          <p:nvPr/>
        </p:nvPicPr>
        <p:blipFill>
          <a:blip r:embed="rId3"/>
          <a:stretch>
            <a:fillRect/>
          </a:stretch>
        </p:blipFill>
        <p:spPr>
          <a:xfrm>
            <a:off x="148435" y="1832353"/>
            <a:ext cx="9563929" cy="3635055"/>
          </a:xfrm>
          <a:prstGeom prst="rect">
            <a:avLst/>
          </a:prstGeom>
        </p:spPr>
      </p:pic>
      <p:sp>
        <p:nvSpPr>
          <p:cNvPr id="8" name="文本框 7">
            <a:extLst>
              <a:ext uri="{FF2B5EF4-FFF2-40B4-BE49-F238E27FC236}">
                <a16:creationId xmlns:a16="http://schemas.microsoft.com/office/drawing/2014/main" id="{36BD8AB9-7A3C-A578-94EB-39431546A7E6}"/>
              </a:ext>
            </a:extLst>
          </p:cNvPr>
          <p:cNvSpPr txBox="1"/>
          <p:nvPr/>
        </p:nvSpPr>
        <p:spPr>
          <a:xfrm>
            <a:off x="9614392" y="2972687"/>
            <a:ext cx="6112328" cy="369332"/>
          </a:xfrm>
          <a:prstGeom prst="rect">
            <a:avLst/>
          </a:prstGeom>
          <a:noFill/>
        </p:spPr>
        <p:txBody>
          <a:bodyPr wrap="square">
            <a:spAutoFit/>
          </a:bodyPr>
          <a:lstStyle/>
          <a:p>
            <a:r>
              <a:rPr lang="en-US" altLang="zh-CN" b="0" i="0" dirty="0">
                <a:effectLst/>
                <a:highlight>
                  <a:srgbClr val="FFFFFF"/>
                </a:highlight>
                <a:latin typeface="Arial" panose="020B0604020202020204" pitchFamily="34" charset="0"/>
              </a:rPr>
              <a:t>SHG, red light</a:t>
            </a:r>
            <a:endParaRPr lang="zh-CN" altLang="en-US" dirty="0"/>
          </a:p>
        </p:txBody>
      </p:sp>
      <p:sp>
        <p:nvSpPr>
          <p:cNvPr id="9" name="文本框 8">
            <a:extLst>
              <a:ext uri="{FF2B5EF4-FFF2-40B4-BE49-F238E27FC236}">
                <a16:creationId xmlns:a16="http://schemas.microsoft.com/office/drawing/2014/main" id="{208E9238-78C0-C1ED-5C6E-88B95C4AEFC3}"/>
              </a:ext>
            </a:extLst>
          </p:cNvPr>
          <p:cNvSpPr txBox="1"/>
          <p:nvPr/>
        </p:nvSpPr>
        <p:spPr>
          <a:xfrm>
            <a:off x="9614392" y="4216437"/>
            <a:ext cx="6112328" cy="369332"/>
          </a:xfrm>
          <a:prstGeom prst="rect">
            <a:avLst/>
          </a:prstGeom>
          <a:noFill/>
        </p:spPr>
        <p:txBody>
          <a:bodyPr wrap="square">
            <a:spAutoFit/>
          </a:bodyPr>
          <a:lstStyle/>
          <a:p>
            <a:r>
              <a:rPr lang="en-US" altLang="zh-CN" b="0" i="0" dirty="0">
                <a:effectLst/>
                <a:highlight>
                  <a:srgbClr val="FFFFFF"/>
                </a:highlight>
                <a:latin typeface="Arial" panose="020B0604020202020204" pitchFamily="34" charset="0"/>
              </a:rPr>
              <a:t>THG, green light</a:t>
            </a:r>
            <a:endParaRPr lang="zh-CN" altLang="en-US" dirty="0"/>
          </a:p>
        </p:txBody>
      </p:sp>
      <p:sp>
        <p:nvSpPr>
          <p:cNvPr id="11" name="文本框 10">
            <a:extLst>
              <a:ext uri="{FF2B5EF4-FFF2-40B4-BE49-F238E27FC236}">
                <a16:creationId xmlns:a16="http://schemas.microsoft.com/office/drawing/2014/main" id="{FD1936A3-BDBC-4E2B-D459-32E9995826EE}"/>
              </a:ext>
            </a:extLst>
          </p:cNvPr>
          <p:cNvSpPr txBox="1"/>
          <p:nvPr/>
        </p:nvSpPr>
        <p:spPr>
          <a:xfrm>
            <a:off x="1377043" y="5823471"/>
            <a:ext cx="7783284" cy="369332"/>
          </a:xfrm>
          <a:prstGeom prst="rect">
            <a:avLst/>
          </a:prstGeom>
          <a:noFill/>
        </p:spPr>
        <p:txBody>
          <a:bodyPr wrap="square">
            <a:spAutoFit/>
          </a:bodyPr>
          <a:lstStyle/>
          <a:p>
            <a:r>
              <a:rPr lang="en-US" altLang="zh-CN" b="0" i="0" dirty="0">
                <a:effectLst/>
                <a:highlight>
                  <a:srgbClr val="FFFFFF"/>
                </a:highlight>
                <a:latin typeface="Arial" panose="020B0604020202020204" pitchFamily="34" charset="0"/>
              </a:rPr>
              <a:t>1539 nm (magenta line), 1544 nm (blue line) and 1549 nm (black line).</a:t>
            </a:r>
            <a:endParaRPr lang="zh-CN" altLang="en-US" dirty="0"/>
          </a:p>
        </p:txBody>
      </p:sp>
      <p:sp>
        <p:nvSpPr>
          <p:cNvPr id="12" name="文本框 11">
            <a:extLst>
              <a:ext uri="{FF2B5EF4-FFF2-40B4-BE49-F238E27FC236}">
                <a16:creationId xmlns:a16="http://schemas.microsoft.com/office/drawing/2014/main" id="{F845B878-E8F9-E762-0B2B-19D361DAF0DB}"/>
              </a:ext>
            </a:extLst>
          </p:cNvPr>
          <p:cNvSpPr txBox="1"/>
          <p:nvPr/>
        </p:nvSpPr>
        <p:spPr>
          <a:xfrm>
            <a:off x="1456702" y="2271926"/>
            <a:ext cx="2781997" cy="1015663"/>
          </a:xfrm>
          <a:prstGeom prst="rect">
            <a:avLst/>
          </a:prstGeom>
          <a:noFill/>
        </p:spPr>
        <p:txBody>
          <a:bodyPr wrap="square" rtlCol="0">
            <a:spAutoFit/>
          </a:bodyPr>
          <a:lstStyle/>
          <a:p>
            <a:r>
              <a:rPr lang="en-US" altLang="zh-CN" sz="2000" b="1" dirty="0">
                <a:latin typeface="Chalkboard SE" panose="03050602040202020205"/>
              </a:rPr>
              <a:t>Pink = 1539 nm</a:t>
            </a:r>
          </a:p>
          <a:p>
            <a:r>
              <a:rPr lang="en-US" altLang="zh-CN" sz="2000" b="1" dirty="0">
                <a:latin typeface="Chalkboard SE" panose="03050602040202020205"/>
              </a:rPr>
              <a:t>Blue = 1544 nm</a:t>
            </a:r>
          </a:p>
          <a:p>
            <a:r>
              <a:rPr lang="en-US" altLang="zh-CN" sz="2000" b="1" dirty="0">
                <a:latin typeface="Chalkboard SE" panose="03050602040202020205"/>
              </a:rPr>
              <a:t>Black = 1549 nm</a:t>
            </a:r>
            <a:endParaRPr lang="zh-CN" altLang="en-US" sz="2000" b="1" dirty="0">
              <a:latin typeface="Chalkboard SE" panose="03050602040202020205"/>
            </a:endParaRPr>
          </a:p>
        </p:txBody>
      </p:sp>
    </p:spTree>
    <p:extLst>
      <p:ext uri="{BB962C8B-B14F-4D97-AF65-F5344CB8AC3E}">
        <p14:creationId xmlns:p14="http://schemas.microsoft.com/office/powerpoint/2010/main" val="64944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9BC6F6-65C8-8CAB-2287-890C8880B890}"/>
              </a:ext>
            </a:extLst>
          </p:cNvPr>
          <p:cNvSpPr>
            <a:spLocks noGrp="1"/>
          </p:cNvSpPr>
          <p:nvPr>
            <p:ph type="sldNum" sz="quarter" idx="12"/>
          </p:nvPr>
        </p:nvSpPr>
        <p:spPr/>
        <p:txBody>
          <a:bodyPr/>
          <a:lstStyle/>
          <a:p>
            <a:fld id="{BA95BFDB-4AB5-4EB8-A7FD-FBD2047DF0CA}" type="slidenum">
              <a:rPr lang="zh-CN" altLang="en-US" smtClean="0"/>
              <a:t>11</a:t>
            </a:fld>
            <a:endParaRPr lang="zh-CN" altLang="en-US" dirty="0"/>
          </a:p>
        </p:txBody>
      </p:sp>
      <p:sp>
        <p:nvSpPr>
          <p:cNvPr id="5" name="文本框 4">
            <a:extLst>
              <a:ext uri="{FF2B5EF4-FFF2-40B4-BE49-F238E27FC236}">
                <a16:creationId xmlns:a16="http://schemas.microsoft.com/office/drawing/2014/main" id="{09BFA876-B75C-F098-0EC4-09A360DDD25B}"/>
              </a:ext>
            </a:extLst>
          </p:cNvPr>
          <p:cNvSpPr txBox="1"/>
          <p:nvPr/>
        </p:nvSpPr>
        <p:spPr>
          <a:xfrm>
            <a:off x="463549" y="1841242"/>
            <a:ext cx="7227207" cy="4093428"/>
          </a:xfrm>
          <a:prstGeom prst="rect">
            <a:avLst/>
          </a:prstGeom>
          <a:noFill/>
        </p:spPr>
        <p:txBody>
          <a:bodyPr wrap="square" rtlCol="0">
            <a:spAutoFit/>
          </a:bodyPr>
          <a:lstStyle/>
          <a:p>
            <a:pPr>
              <a:lnSpc>
                <a:spcPct val="150000"/>
              </a:lnSpc>
            </a:pPr>
            <a:r>
              <a:rPr kumimoji="1" lang="en-US" altLang="zh-CN" sz="4000" dirty="0">
                <a:latin typeface="Chalkboard SE Light" panose="03050602040202020205" pitchFamily="66" charset="0"/>
              </a:rPr>
              <a:t>If the grating is </a:t>
            </a:r>
            <a:r>
              <a:rPr kumimoji="1" lang="en-US" altLang="zh-CN" sz="4000" b="1" dirty="0">
                <a:latin typeface="Chalkboard SE Light" panose="03050602040202020205" pitchFamily="66" charset="0"/>
              </a:rPr>
              <a:t>spatially periodic</a:t>
            </a:r>
            <a:endParaRPr kumimoji="1" lang="en-US" altLang="zh-CN" sz="4000" dirty="0">
              <a:latin typeface="Chalkboard SE Light" panose="03050602040202020205" pitchFamily="66" charset="0"/>
            </a:endParaRPr>
          </a:p>
          <a:p>
            <a:pPr>
              <a:lnSpc>
                <a:spcPct val="150000"/>
              </a:lnSpc>
            </a:pPr>
            <a:r>
              <a:rPr kumimoji="1" lang="en-US" altLang="zh-CN" sz="4000" dirty="0">
                <a:latin typeface="Chalkboard SE Light" panose="03050602040202020205" pitchFamily="66" charset="0"/>
              </a:rPr>
              <a:t>what could be the E field that contributes to it? </a:t>
            </a:r>
          </a:p>
          <a:p>
            <a:endParaRPr kumimoji="1" lang="en-US" altLang="zh-CN" sz="4000" dirty="0">
              <a:latin typeface="Chalkboard SE Light" panose="03050602040202020205" pitchFamily="66" charset="0"/>
            </a:endParaRPr>
          </a:p>
          <a:p>
            <a:endParaRPr kumimoji="1" lang="zh-CN" altLang="en-US" sz="4000" dirty="0">
              <a:latin typeface="Chalkboard SE Light" panose="03050602040202020205" pitchFamily="66" charset="0"/>
            </a:endParaRPr>
          </a:p>
        </p:txBody>
      </p:sp>
      <p:sp>
        <p:nvSpPr>
          <p:cNvPr id="7" name="文本框 6">
            <a:extLst>
              <a:ext uri="{FF2B5EF4-FFF2-40B4-BE49-F238E27FC236}">
                <a16:creationId xmlns:a16="http://schemas.microsoft.com/office/drawing/2014/main" id="{9F11B5D7-4B13-E81E-0F13-862F340AAA61}"/>
              </a:ext>
            </a:extLst>
          </p:cNvPr>
          <p:cNvSpPr txBox="1"/>
          <p:nvPr/>
        </p:nvSpPr>
        <p:spPr>
          <a:xfrm>
            <a:off x="307975" y="135800"/>
            <a:ext cx="6115050" cy="754374"/>
          </a:xfrm>
          <a:prstGeom prst="rect">
            <a:avLst/>
          </a:prstGeom>
          <a:noFill/>
        </p:spPr>
        <p:txBody>
          <a:bodyPr wrap="square">
            <a:spAutoFit/>
          </a:bodyPr>
          <a:lstStyle/>
          <a:p>
            <a:pPr lvl="1">
              <a:lnSpc>
                <a:spcPct val="130000"/>
              </a:lnSpc>
            </a:pPr>
            <a:r>
              <a:rPr kumimoji="1" lang="en-US" altLang="zh-CN" sz="3600" dirty="0">
                <a:latin typeface="Chalkboard SE Light" panose="03050602040202020205" pitchFamily="66" charset="0"/>
              </a:rPr>
              <a:t>χ</a:t>
            </a:r>
            <a:r>
              <a:rPr kumimoji="1" lang="en-US" altLang="zh-CN" sz="3600" baseline="30000" dirty="0">
                <a:latin typeface="Chalkboard SE Light" panose="03050602040202020205" pitchFamily="66" charset="0"/>
              </a:rPr>
              <a:t>(2)</a:t>
            </a:r>
            <a:r>
              <a:rPr kumimoji="1" lang="en-US" altLang="zh-CN" sz="3600" baseline="-25000" dirty="0">
                <a:latin typeface="Chalkboard SE Light" panose="03050602040202020205" pitchFamily="66" charset="0"/>
              </a:rPr>
              <a:t>fake </a:t>
            </a:r>
            <a:r>
              <a:rPr kumimoji="1" lang="en-US" altLang="zh-CN" sz="3600" dirty="0">
                <a:latin typeface="Chalkboard SE Light" panose="03050602040202020205" pitchFamily="66" charset="0"/>
              </a:rPr>
              <a:t>= </a:t>
            </a:r>
            <a:r>
              <a:rPr kumimoji="1" lang="en-US" altLang="zh-CN" sz="3600" dirty="0" err="1">
                <a:latin typeface="Chalkboard SE Light" panose="03050602040202020205" pitchFamily="66" charset="0"/>
              </a:rPr>
              <a:t>χ</a:t>
            </a:r>
            <a:r>
              <a:rPr kumimoji="1" lang="en-US" altLang="zh-CN" sz="3600" baseline="-25000" dirty="0" err="1">
                <a:latin typeface="Chalkboard SE Light" panose="03050602040202020205" pitchFamily="66" charset="0"/>
              </a:rPr>
              <a:t>i</a:t>
            </a:r>
            <a:r>
              <a:rPr kumimoji="1" lang="en-US" altLang="zh-CN" sz="3600" baseline="30000" dirty="0" err="1">
                <a:latin typeface="Chalkboard SE Light" panose="03050602040202020205" pitchFamily="66" charset="0"/>
              </a:rPr>
              <a:t>jk</a:t>
            </a:r>
            <a:r>
              <a:rPr kumimoji="1" lang="en-US" altLang="zh-CN" sz="3600" baseline="-25000" dirty="0" err="1">
                <a:latin typeface="Chalkboard SE Light" panose="03050602040202020205" pitchFamily="66" charset="0"/>
              </a:rPr>
              <a:t>fake</a:t>
            </a:r>
            <a:r>
              <a:rPr kumimoji="1" lang="en-US" altLang="zh-CN" sz="3600" baseline="-25000" dirty="0">
                <a:latin typeface="Chalkboard SE Light" panose="03050602040202020205" pitchFamily="66" charset="0"/>
              </a:rPr>
              <a:t> </a:t>
            </a:r>
            <a:r>
              <a:rPr kumimoji="1" lang="en-US" altLang="zh-CN" sz="3600" dirty="0">
                <a:latin typeface="Chalkboard SE Light" panose="03050602040202020205" pitchFamily="66" charset="0"/>
              </a:rPr>
              <a:t>= </a:t>
            </a:r>
            <a:r>
              <a:rPr kumimoji="1" lang="en-US" altLang="zh-CN" sz="3600" dirty="0" err="1">
                <a:latin typeface="Chalkboard SE Light" panose="03050602040202020205" pitchFamily="66" charset="0"/>
              </a:rPr>
              <a:t>χ</a:t>
            </a:r>
            <a:r>
              <a:rPr kumimoji="1" lang="en-US" altLang="zh-CN" sz="3600" baseline="-25000" dirty="0" err="1">
                <a:latin typeface="Chalkboard SE Light" panose="03050602040202020205" pitchFamily="66" charset="0"/>
              </a:rPr>
              <a:t>i</a:t>
            </a:r>
            <a:r>
              <a:rPr kumimoji="1" lang="en-US" altLang="zh-CN" sz="3600" baseline="30000" dirty="0" err="1">
                <a:latin typeface="Chalkboard SE Light" panose="03050602040202020205" pitchFamily="66" charset="0"/>
              </a:rPr>
              <a:t>jkl</a:t>
            </a:r>
            <a:r>
              <a:rPr kumimoji="1" lang="en-US" altLang="zh-CN" sz="3600" dirty="0">
                <a:latin typeface="Chalkboard SE Light" panose="03050602040202020205" pitchFamily="66" charset="0"/>
              </a:rPr>
              <a:t> E</a:t>
            </a:r>
            <a:r>
              <a:rPr kumimoji="1" lang="en-US" altLang="zh-CN" sz="3600" baseline="-25000" dirty="0">
                <a:latin typeface="Chalkboard SE Light" panose="03050602040202020205" pitchFamily="66" charset="0"/>
              </a:rPr>
              <a:t>l</a:t>
            </a:r>
            <a:endParaRPr kumimoji="1" lang="en-US" altLang="zh-CN" sz="3600" baseline="30000" dirty="0">
              <a:latin typeface="Chalkboard SE Light" panose="03050602040202020205" pitchFamily="66" charset="0"/>
            </a:endParaRPr>
          </a:p>
        </p:txBody>
      </p:sp>
    </p:spTree>
    <p:extLst>
      <p:ext uri="{BB962C8B-B14F-4D97-AF65-F5344CB8AC3E}">
        <p14:creationId xmlns:p14="http://schemas.microsoft.com/office/powerpoint/2010/main" val="214331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E44D9F-15FF-813D-CD6E-A2C54CF04782}"/>
              </a:ext>
            </a:extLst>
          </p:cNvPr>
          <p:cNvSpPr>
            <a:spLocks noGrp="1"/>
          </p:cNvSpPr>
          <p:nvPr>
            <p:ph type="title"/>
          </p:nvPr>
        </p:nvSpPr>
        <p:spPr/>
        <p:txBody>
          <a:bodyPr/>
          <a:lstStyle/>
          <a:p>
            <a:r>
              <a:rPr kumimoji="1" lang="en-US" altLang="zh-CN" b="0" dirty="0">
                <a:latin typeface="Chalkboard SE Light" panose="03050602040202020205" pitchFamily="66" charset="0"/>
              </a:rPr>
              <a:t>Spatially Periodic Charge Separation</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97F1026E-F8F6-43C7-F793-307A82428DBB}"/>
              </a:ext>
            </a:extLst>
          </p:cNvPr>
          <p:cNvSpPr>
            <a:spLocks noGrp="1"/>
          </p:cNvSpPr>
          <p:nvPr>
            <p:ph type="sldNum" sz="quarter" idx="12"/>
          </p:nvPr>
        </p:nvSpPr>
        <p:spPr/>
        <p:txBody>
          <a:bodyPr/>
          <a:lstStyle/>
          <a:p>
            <a:fld id="{BA95BFDB-4AB5-4EB8-A7FD-FBD2047DF0CA}" type="slidenum">
              <a:rPr lang="zh-CN" altLang="en-US" smtClean="0"/>
              <a:t>12</a:t>
            </a:fld>
            <a:endParaRPr lang="zh-CN" altLang="en-US" dirty="0"/>
          </a:p>
        </p:txBody>
      </p:sp>
      <p:pic>
        <p:nvPicPr>
          <p:cNvPr id="9" name="图片 8">
            <a:extLst>
              <a:ext uri="{FF2B5EF4-FFF2-40B4-BE49-F238E27FC236}">
                <a16:creationId xmlns:a16="http://schemas.microsoft.com/office/drawing/2014/main" id="{17ACFD33-B3B3-B76F-D793-3E382942A5A8}"/>
              </a:ext>
            </a:extLst>
          </p:cNvPr>
          <p:cNvPicPr>
            <a:picLocks noChangeAspect="1"/>
          </p:cNvPicPr>
          <p:nvPr/>
        </p:nvPicPr>
        <p:blipFill>
          <a:blip r:embed="rId2"/>
          <a:stretch>
            <a:fillRect/>
          </a:stretch>
        </p:blipFill>
        <p:spPr>
          <a:xfrm>
            <a:off x="181295" y="1817370"/>
            <a:ext cx="5510845" cy="3589020"/>
          </a:xfrm>
          <a:prstGeom prst="rect">
            <a:avLst/>
          </a:prstGeom>
        </p:spPr>
      </p:pic>
      <p:pic>
        <p:nvPicPr>
          <p:cNvPr id="10" name="图片 9">
            <a:extLst>
              <a:ext uri="{FF2B5EF4-FFF2-40B4-BE49-F238E27FC236}">
                <a16:creationId xmlns:a16="http://schemas.microsoft.com/office/drawing/2014/main" id="{460BD0F4-6198-D0A6-D663-8BB063492698}"/>
              </a:ext>
            </a:extLst>
          </p:cNvPr>
          <p:cNvPicPr>
            <a:picLocks noChangeAspect="1"/>
          </p:cNvPicPr>
          <p:nvPr/>
        </p:nvPicPr>
        <p:blipFill>
          <a:blip r:embed="rId3"/>
          <a:stretch>
            <a:fillRect/>
          </a:stretch>
        </p:blipFill>
        <p:spPr>
          <a:xfrm>
            <a:off x="5292090" y="1915874"/>
            <a:ext cx="6899910" cy="3033316"/>
          </a:xfrm>
          <a:prstGeom prst="rect">
            <a:avLst/>
          </a:prstGeom>
        </p:spPr>
      </p:pic>
      <p:sp>
        <p:nvSpPr>
          <p:cNvPr id="11" name="文本框 10">
            <a:extLst>
              <a:ext uri="{FF2B5EF4-FFF2-40B4-BE49-F238E27FC236}">
                <a16:creationId xmlns:a16="http://schemas.microsoft.com/office/drawing/2014/main" id="{103036BC-2B66-71F8-4830-838EF6085529}"/>
              </a:ext>
            </a:extLst>
          </p:cNvPr>
          <p:cNvSpPr txBox="1"/>
          <p:nvPr/>
        </p:nvSpPr>
        <p:spPr>
          <a:xfrm>
            <a:off x="6892290" y="5663103"/>
            <a:ext cx="9538335" cy="276999"/>
          </a:xfrm>
          <a:prstGeom prst="rect">
            <a:avLst/>
          </a:prstGeom>
          <a:noFill/>
        </p:spPr>
        <p:txBody>
          <a:bodyPr wrap="square">
            <a:spAutoFit/>
          </a:bodyPr>
          <a:lstStyle/>
          <a:p>
            <a:r>
              <a:rPr lang="en-US" altLang="zh-CN" sz="1200" dirty="0"/>
              <a:t>O </a:t>
            </a:r>
            <a:r>
              <a:rPr lang="en-US" altLang="zh-CN" sz="1200" dirty="0" err="1"/>
              <a:t>Yakar</a:t>
            </a:r>
            <a:r>
              <a:rPr lang="en-US" altLang="zh-CN" sz="1200" dirty="0"/>
              <a:t>, E </a:t>
            </a:r>
            <a:r>
              <a:rPr lang="en-US" altLang="zh-CN" sz="1200" dirty="0" err="1"/>
              <a:t>Nitiss</a:t>
            </a:r>
            <a:r>
              <a:rPr lang="en-US" altLang="zh-CN" sz="1200" dirty="0"/>
              <a:t>, J Hu, CS </a:t>
            </a:r>
            <a:r>
              <a:rPr lang="en-US" altLang="zh-CN" sz="1200" dirty="0" err="1"/>
              <a:t>Brès</a:t>
            </a:r>
            <a:r>
              <a:rPr lang="en-US" altLang="zh-CN" sz="1200" dirty="0"/>
              <a:t> Laser &amp; Photonics Reviews, 2022</a:t>
            </a:r>
            <a:endParaRPr lang="zh-CN" altLang="en-US" sz="1200" dirty="0"/>
          </a:p>
        </p:txBody>
      </p:sp>
      <p:sp>
        <p:nvSpPr>
          <p:cNvPr id="13" name="文本框 12">
            <a:extLst>
              <a:ext uri="{FF2B5EF4-FFF2-40B4-BE49-F238E27FC236}">
                <a16:creationId xmlns:a16="http://schemas.microsoft.com/office/drawing/2014/main" id="{7B64F6E6-5F68-E854-BE39-F5CCC6076AF2}"/>
              </a:ext>
            </a:extLst>
          </p:cNvPr>
          <p:cNvSpPr txBox="1"/>
          <p:nvPr/>
        </p:nvSpPr>
        <p:spPr>
          <a:xfrm>
            <a:off x="372111" y="5663103"/>
            <a:ext cx="5129212" cy="461665"/>
          </a:xfrm>
          <a:prstGeom prst="rect">
            <a:avLst/>
          </a:prstGeom>
          <a:noFill/>
        </p:spPr>
        <p:txBody>
          <a:bodyPr wrap="square">
            <a:spAutoFit/>
          </a:bodyPr>
          <a:lstStyle/>
          <a:p>
            <a:r>
              <a:rPr lang="zh-CN" altLang="en-US" sz="1200" dirty="0"/>
              <a:t>A Billat, D Grassani, MHP Pfeiffer, S Kharitonov, TJ Kippenberg, CS Brès</a:t>
            </a:r>
          </a:p>
          <a:p>
            <a:r>
              <a:rPr lang="zh-CN" altLang="en-US" sz="1200" dirty="0"/>
              <a:t>Nature communications, 201</a:t>
            </a:r>
            <a:r>
              <a:rPr lang="en-US" altLang="zh-CN" sz="1200" dirty="0"/>
              <a:t>7</a:t>
            </a:r>
            <a:endParaRPr lang="zh-CN" altLang="en-US" sz="1200" dirty="0"/>
          </a:p>
        </p:txBody>
      </p:sp>
    </p:spTree>
    <p:extLst>
      <p:ext uri="{BB962C8B-B14F-4D97-AF65-F5344CB8AC3E}">
        <p14:creationId xmlns:p14="http://schemas.microsoft.com/office/powerpoint/2010/main" val="170604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6A552AE-364B-77FB-15AE-16837EB38582}"/>
              </a:ext>
            </a:extLst>
          </p:cNvPr>
          <p:cNvSpPr>
            <a:spLocks noGrp="1"/>
          </p:cNvSpPr>
          <p:nvPr>
            <p:ph idx="1"/>
          </p:nvPr>
        </p:nvSpPr>
        <p:spPr>
          <a:xfrm>
            <a:off x="6096000" y="1058898"/>
            <a:ext cx="5875020" cy="2875475"/>
          </a:xfrm>
        </p:spPr>
        <p:txBody>
          <a:bodyPr>
            <a:normAutofit fontScale="92500"/>
          </a:bodyPr>
          <a:lstStyle/>
          <a:p>
            <a:pPr lvl="1">
              <a:lnSpc>
                <a:spcPct val="150000"/>
              </a:lnSpc>
            </a:pPr>
            <a:r>
              <a:rPr kumimoji="1" lang="en-US" altLang="zh-CN" sz="2200" b="1" dirty="0">
                <a:latin typeface="Chalkboard SE Light" panose="03050602040202020205" pitchFamily="66" charset="0"/>
              </a:rPr>
              <a:t>Illuminate</a:t>
            </a:r>
            <a:r>
              <a:rPr kumimoji="1" lang="en-US" altLang="zh-CN" sz="2200" dirty="0">
                <a:latin typeface="Chalkboard SE Light" panose="03050602040202020205" pitchFamily="66" charset="0"/>
              </a:rPr>
              <a:t> := Use a light to shoot your sample</a:t>
            </a:r>
          </a:p>
          <a:p>
            <a:pPr lvl="1">
              <a:lnSpc>
                <a:spcPct val="150000"/>
              </a:lnSpc>
            </a:pPr>
            <a:r>
              <a:rPr kumimoji="1" lang="en-US" altLang="zh-CN" sz="2200" b="1" dirty="0">
                <a:latin typeface="Chalkboard SE Light" panose="03050602040202020205" pitchFamily="66" charset="0"/>
              </a:rPr>
              <a:t>Fundamental</a:t>
            </a:r>
            <a:r>
              <a:rPr kumimoji="1" lang="en-US" altLang="zh-CN" sz="2200" dirty="0">
                <a:latin typeface="Chalkboard SE Light" panose="03050602040202020205" pitchFamily="66" charset="0"/>
              </a:rPr>
              <a:t> := |w&gt;</a:t>
            </a:r>
          </a:p>
          <a:p>
            <a:pPr lvl="1">
              <a:lnSpc>
                <a:spcPct val="150000"/>
              </a:lnSpc>
            </a:pPr>
            <a:r>
              <a:rPr kumimoji="1" lang="en-US" altLang="zh-CN" sz="2200" b="1" dirty="0">
                <a:latin typeface="Chalkboard SE Light" panose="03050602040202020205" pitchFamily="66" charset="0"/>
              </a:rPr>
              <a:t>Pump</a:t>
            </a:r>
            <a:r>
              <a:rPr kumimoji="1" lang="en-US" altLang="zh-CN" sz="2200" dirty="0">
                <a:latin typeface="Chalkboard SE Light" panose="03050602040202020205" pitchFamily="66" charset="0"/>
              </a:rPr>
              <a:t> := |w&gt;</a:t>
            </a:r>
          </a:p>
          <a:p>
            <a:pPr lvl="1">
              <a:lnSpc>
                <a:spcPct val="150000"/>
              </a:lnSpc>
            </a:pPr>
            <a:r>
              <a:rPr kumimoji="1" lang="en-US" altLang="zh-CN" sz="2200" b="1" dirty="0">
                <a:latin typeface="Chalkboard SE Light" panose="03050602040202020205" pitchFamily="66" charset="0"/>
              </a:rPr>
              <a:t>Second harmonics wave </a:t>
            </a:r>
            <a:r>
              <a:rPr kumimoji="1" lang="en-US" altLang="zh-CN" sz="2200" dirty="0">
                <a:latin typeface="Chalkboard SE Light" panose="03050602040202020205" pitchFamily="66" charset="0"/>
              </a:rPr>
              <a:t>:= |2w&gt;</a:t>
            </a:r>
          </a:p>
          <a:p>
            <a:pPr lvl="1">
              <a:lnSpc>
                <a:spcPct val="150000"/>
              </a:lnSpc>
            </a:pPr>
            <a:r>
              <a:rPr kumimoji="1" lang="en-US" altLang="zh-CN" sz="2200" b="1" dirty="0">
                <a:latin typeface="Chalkboard SE Light" panose="03050602040202020205" pitchFamily="66" charset="0"/>
              </a:rPr>
              <a:t>Trap Site </a:t>
            </a:r>
            <a:r>
              <a:rPr kumimoji="1" lang="en-US" altLang="zh-CN" sz="2200" dirty="0">
                <a:latin typeface="Chalkboard SE Light" panose="03050602040202020205" pitchFamily="66" charset="0"/>
              </a:rPr>
              <a:t>:= Defect state</a:t>
            </a:r>
            <a:endParaRPr kumimoji="1" lang="zh-CN" altLang="en-US" sz="2200" dirty="0">
              <a:latin typeface="Chalkboard SE Light" panose="03050602040202020205" pitchFamily="66" charset="0"/>
            </a:endParaRPr>
          </a:p>
          <a:p>
            <a:endParaRPr kumimoji="1" lang="zh-CN" altLang="en-US" dirty="0"/>
          </a:p>
        </p:txBody>
      </p:sp>
      <p:sp>
        <p:nvSpPr>
          <p:cNvPr id="3" name="标题 2">
            <a:extLst>
              <a:ext uri="{FF2B5EF4-FFF2-40B4-BE49-F238E27FC236}">
                <a16:creationId xmlns:a16="http://schemas.microsoft.com/office/drawing/2014/main" id="{410152F1-2EF3-928F-96FA-FA15A5227A67}"/>
              </a:ext>
            </a:extLst>
          </p:cNvPr>
          <p:cNvSpPr>
            <a:spLocks noGrp="1"/>
          </p:cNvSpPr>
          <p:nvPr>
            <p:ph type="title"/>
          </p:nvPr>
        </p:nvSpPr>
        <p:spPr/>
        <p:txBody>
          <a:bodyPr/>
          <a:lstStyle/>
          <a:p>
            <a:r>
              <a:rPr kumimoji="1" lang="en-US" altLang="zh-CN" b="0" dirty="0">
                <a:latin typeface="Chalkboard SE Light" panose="03050602040202020205" pitchFamily="66" charset="0"/>
              </a:rPr>
              <a:t>Jargon Definition(This is just a menu.)</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2D8A7945-AA8E-1F00-1313-AB8B8A487F9D}"/>
              </a:ext>
            </a:extLst>
          </p:cNvPr>
          <p:cNvSpPr>
            <a:spLocks noGrp="1"/>
          </p:cNvSpPr>
          <p:nvPr>
            <p:ph type="sldNum" sz="quarter" idx="12"/>
          </p:nvPr>
        </p:nvSpPr>
        <p:spPr/>
        <p:txBody>
          <a:bodyPr/>
          <a:lstStyle/>
          <a:p>
            <a:fld id="{BA95BFDB-4AB5-4EB8-A7FD-FBD2047DF0CA}" type="slidenum">
              <a:rPr lang="zh-CN" altLang="en-US" smtClean="0"/>
              <a:t>13</a:t>
            </a:fld>
            <a:endParaRPr lang="zh-CN" altLang="en-US" dirty="0"/>
          </a:p>
        </p:txBody>
      </p:sp>
      <p:sp>
        <p:nvSpPr>
          <p:cNvPr id="7" name="内容占位符 1">
            <a:extLst>
              <a:ext uri="{FF2B5EF4-FFF2-40B4-BE49-F238E27FC236}">
                <a16:creationId xmlns:a16="http://schemas.microsoft.com/office/drawing/2014/main" id="{45C20217-A148-300F-EBA3-8C41E43080DB}"/>
              </a:ext>
            </a:extLst>
          </p:cNvPr>
          <p:cNvSpPr txBox="1">
            <a:spLocks/>
          </p:cNvSpPr>
          <p:nvPr/>
        </p:nvSpPr>
        <p:spPr>
          <a:xfrm>
            <a:off x="-144379" y="3863341"/>
            <a:ext cx="12480758" cy="287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kumimoji="1" lang="en-US" altLang="zh-CN" sz="2000" b="1" dirty="0">
                <a:latin typeface="Chalkboard SE Light" panose="03050602040202020205" pitchFamily="66" charset="0"/>
              </a:rPr>
              <a:t>Write</a:t>
            </a:r>
            <a:r>
              <a:rPr kumimoji="1" lang="en-US" altLang="zh-CN" sz="2000" dirty="0">
                <a:latin typeface="Chalkboard SE Light" panose="03050602040202020205" pitchFamily="66" charset="0"/>
              </a:rPr>
              <a:t> := Action to produce χ</a:t>
            </a:r>
            <a:r>
              <a:rPr kumimoji="1" lang="en-US" altLang="zh-CN" sz="2000" baseline="30000" dirty="0">
                <a:latin typeface="Chalkboard SE Light" panose="03050602040202020205" pitchFamily="66" charset="0"/>
              </a:rPr>
              <a:t>(2)</a:t>
            </a:r>
            <a:r>
              <a:rPr kumimoji="1" lang="en-US" altLang="zh-CN" sz="2000" baseline="-25000" dirty="0">
                <a:latin typeface="Chalkboard SE Light" panose="03050602040202020205" pitchFamily="66" charset="0"/>
              </a:rPr>
              <a:t>fake  </a:t>
            </a:r>
            <a:r>
              <a:rPr kumimoji="1" lang="en-US" altLang="zh-CN" sz="2000" dirty="0">
                <a:latin typeface="Chalkboard SE Light" panose="03050602040202020205" pitchFamily="66" charset="0"/>
              </a:rPr>
              <a:t>grating. Typically mean : Use |w,1064&gt; and |2w,523&gt; to illuminate a sample</a:t>
            </a:r>
          </a:p>
          <a:p>
            <a:pPr lvl="1">
              <a:lnSpc>
                <a:spcPct val="150000"/>
              </a:lnSpc>
            </a:pPr>
            <a:r>
              <a:rPr kumimoji="1" lang="en-US" altLang="zh-CN" sz="2000" b="1" dirty="0">
                <a:latin typeface="Chalkboard SE Light" panose="03050602040202020205" pitchFamily="66" charset="0"/>
              </a:rPr>
              <a:t>Read</a:t>
            </a:r>
            <a:r>
              <a:rPr kumimoji="1" lang="en-US" altLang="zh-CN" sz="2000" dirty="0">
                <a:latin typeface="Chalkboard SE Light" panose="03050602040202020205" pitchFamily="66" charset="0"/>
              </a:rPr>
              <a:t> := Action to generate SHG |2w&gt;. Typically mean use |w,1064&gt;. To illuminate a sample</a:t>
            </a:r>
          </a:p>
          <a:p>
            <a:pPr lvl="1">
              <a:lnSpc>
                <a:spcPct val="150000"/>
              </a:lnSpc>
            </a:pPr>
            <a:r>
              <a:rPr kumimoji="1" lang="en-US" altLang="zh-CN" sz="2000" b="1" dirty="0">
                <a:latin typeface="Chalkboard SE Light" panose="03050602040202020205" pitchFamily="66" charset="0"/>
              </a:rPr>
              <a:t>Erase</a:t>
            </a:r>
            <a:r>
              <a:rPr kumimoji="1" lang="en-US" altLang="zh-CN" sz="2000" dirty="0">
                <a:latin typeface="Chalkboard SE Light" panose="03050602040202020205" pitchFamily="66" charset="0"/>
              </a:rPr>
              <a:t> := Action to remove χ</a:t>
            </a:r>
            <a:r>
              <a:rPr kumimoji="1" lang="en-US" altLang="zh-CN" sz="2000" baseline="30000" dirty="0">
                <a:latin typeface="Chalkboard SE Light" panose="03050602040202020205" pitchFamily="66" charset="0"/>
              </a:rPr>
              <a:t>(2)</a:t>
            </a:r>
            <a:r>
              <a:rPr kumimoji="1" lang="en-US" altLang="zh-CN" sz="2000" baseline="-25000" dirty="0">
                <a:latin typeface="Chalkboard SE Light" panose="03050602040202020205" pitchFamily="66" charset="0"/>
              </a:rPr>
              <a:t>fake  </a:t>
            </a:r>
            <a:r>
              <a:rPr kumimoji="1" lang="en-US" altLang="zh-CN" sz="2000" dirty="0">
                <a:latin typeface="Chalkboard SE Light" panose="03050602040202020205" pitchFamily="66" charset="0"/>
              </a:rPr>
              <a:t>grating. Typically mean: Use |2w, 523&gt; to illuminate a sample</a:t>
            </a:r>
          </a:p>
          <a:p>
            <a:pPr lvl="1">
              <a:lnSpc>
                <a:spcPct val="150000"/>
              </a:lnSpc>
            </a:pPr>
            <a:r>
              <a:rPr kumimoji="1" lang="en-US" altLang="zh-CN" sz="2000" b="1" dirty="0">
                <a:latin typeface="Chalkboard SE Light" panose="03050602040202020205" pitchFamily="66" charset="0"/>
              </a:rPr>
              <a:t>Seeding</a:t>
            </a:r>
            <a:r>
              <a:rPr kumimoji="1" lang="en-US" altLang="zh-CN" sz="2000" dirty="0">
                <a:latin typeface="Chalkboard SE Light" panose="03050602040202020205" pitchFamily="66" charset="0"/>
              </a:rPr>
              <a:t> :=Action to produce χ</a:t>
            </a:r>
            <a:r>
              <a:rPr kumimoji="1" lang="en-US" altLang="zh-CN" sz="2000" baseline="30000" dirty="0">
                <a:latin typeface="Chalkboard SE Light" panose="03050602040202020205" pitchFamily="66" charset="0"/>
              </a:rPr>
              <a:t>(2)</a:t>
            </a:r>
            <a:r>
              <a:rPr kumimoji="1" lang="en-US" altLang="zh-CN" sz="2000" baseline="-25000" dirty="0">
                <a:latin typeface="Chalkboard SE Light" panose="03050602040202020205" pitchFamily="66" charset="0"/>
              </a:rPr>
              <a:t>fake  </a:t>
            </a:r>
            <a:r>
              <a:rPr kumimoji="1" lang="en-US" altLang="zh-CN" sz="2000" dirty="0">
                <a:latin typeface="Chalkboard SE Light" panose="03050602040202020205" pitchFamily="66" charset="0"/>
              </a:rPr>
              <a:t>grating. Specifically mean to use |w,1064&gt; and |2w,523&gt; to illuminate a sample</a:t>
            </a:r>
          </a:p>
          <a:p>
            <a:pPr lvl="1">
              <a:lnSpc>
                <a:spcPct val="150000"/>
              </a:lnSpc>
            </a:pPr>
            <a:endParaRPr kumimoji="1" lang="zh-CN" altLang="en-US" dirty="0"/>
          </a:p>
        </p:txBody>
      </p:sp>
      <p:cxnSp>
        <p:nvCxnSpPr>
          <p:cNvPr id="6" name="直接连接符 5">
            <a:extLst>
              <a:ext uri="{FF2B5EF4-FFF2-40B4-BE49-F238E27FC236}">
                <a16:creationId xmlns:a16="http://schemas.microsoft.com/office/drawing/2014/main" id="{A21D03F2-D49D-A8DD-C506-310F3035D5FA}"/>
              </a:ext>
            </a:extLst>
          </p:cNvPr>
          <p:cNvCxnSpPr/>
          <p:nvPr/>
        </p:nvCxnSpPr>
        <p:spPr>
          <a:xfrm>
            <a:off x="437604" y="3778676"/>
            <a:ext cx="11195596"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8" name="直接连接符 7">
            <a:extLst>
              <a:ext uri="{FF2B5EF4-FFF2-40B4-BE49-F238E27FC236}">
                <a16:creationId xmlns:a16="http://schemas.microsoft.com/office/drawing/2014/main" id="{D01C0A45-B6EA-5BCC-CE86-66F4A059E238}"/>
              </a:ext>
            </a:extLst>
          </p:cNvPr>
          <p:cNvCxnSpPr>
            <a:cxnSpLocks/>
          </p:cNvCxnSpPr>
          <p:nvPr/>
        </p:nvCxnSpPr>
        <p:spPr>
          <a:xfrm>
            <a:off x="6035402" y="1273630"/>
            <a:ext cx="0" cy="2302329"/>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内容占位符 1">
            <a:extLst>
              <a:ext uri="{FF2B5EF4-FFF2-40B4-BE49-F238E27FC236}">
                <a16:creationId xmlns:a16="http://schemas.microsoft.com/office/drawing/2014/main" id="{6200AA23-0E10-9118-E1E1-62FB9AB28F2E}"/>
              </a:ext>
            </a:extLst>
          </p:cNvPr>
          <p:cNvSpPr txBox="1">
            <a:spLocks/>
          </p:cNvSpPr>
          <p:nvPr/>
        </p:nvSpPr>
        <p:spPr>
          <a:xfrm>
            <a:off x="30300" y="1124211"/>
            <a:ext cx="5974804" cy="265446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kumimoji="1" lang="en-US" altLang="zh-CN" sz="3600" b="1" dirty="0">
                <a:latin typeface="Chalkboard SE Light" panose="03050602040202020205" pitchFamily="66" charset="0"/>
              </a:rPr>
              <a:t>Defect</a:t>
            </a:r>
            <a:r>
              <a:rPr kumimoji="1" lang="en-US" altLang="zh-CN" sz="3600" dirty="0">
                <a:latin typeface="Chalkboard SE Light" panose="03050602040202020205" pitchFamily="66" charset="0"/>
              </a:rPr>
              <a:t> := </a:t>
            </a:r>
            <a:r>
              <a:rPr lang="en-US" altLang="zh-CN" sz="3600" dirty="0"/>
              <a:t>locally does not obey crystal symmetry</a:t>
            </a:r>
            <a:endParaRPr kumimoji="1" lang="en-US" altLang="zh-CN" sz="3600" dirty="0">
              <a:latin typeface="Chalkboard SE Light" panose="03050602040202020205" pitchFamily="66" charset="0"/>
            </a:endParaRPr>
          </a:p>
          <a:p>
            <a:pPr lvl="1">
              <a:lnSpc>
                <a:spcPct val="150000"/>
              </a:lnSpc>
            </a:pPr>
            <a:r>
              <a:rPr kumimoji="1" lang="en-US" altLang="zh-CN" sz="3600" b="1" dirty="0">
                <a:latin typeface="Chalkboard SE Light" panose="03050602040202020205" pitchFamily="66" charset="0"/>
              </a:rPr>
              <a:t>Defect State </a:t>
            </a:r>
            <a:r>
              <a:rPr kumimoji="1" lang="en-US" altLang="zh-CN" sz="3600" dirty="0">
                <a:latin typeface="Chalkboard SE Light" panose="03050602040202020205" pitchFamily="66" charset="0"/>
              </a:rPr>
              <a:t>:= eigenstate for the local Hamiltonian(</a:t>
            </a:r>
            <a:r>
              <a:rPr lang="en-US" altLang="zh-CN" sz="3600" dirty="0">
                <a:sym typeface="Wingdings" panose="05000000000000000000" pitchFamily="2" charset="2"/>
              </a:rPr>
              <a:t>Depends on how strong the local Hamiltonian coupled to the environment )</a:t>
            </a:r>
            <a:endParaRPr kumimoji="1" lang="en-US" altLang="zh-CN" sz="3600" dirty="0">
              <a:latin typeface="Chalkboard SE Light" panose="03050602040202020205" pitchFamily="66" charset="0"/>
            </a:endParaRPr>
          </a:p>
          <a:p>
            <a:pPr lvl="1">
              <a:lnSpc>
                <a:spcPct val="150000"/>
              </a:lnSpc>
            </a:pPr>
            <a:r>
              <a:rPr kumimoji="1" lang="en-US" altLang="zh-CN" sz="3600" b="1" dirty="0">
                <a:latin typeface="Chalkboard SE Light" panose="03050602040202020205" pitchFamily="66" charset="0"/>
              </a:rPr>
              <a:t>Configuration </a:t>
            </a:r>
            <a:r>
              <a:rPr kumimoji="1" lang="en-US" altLang="zh-CN" sz="3600" dirty="0">
                <a:latin typeface="Chalkboard SE Light" panose="03050602040202020205" pitchFamily="66" charset="0"/>
              </a:rPr>
              <a:t>:= the geometry of the bonds and atoms</a:t>
            </a:r>
          </a:p>
          <a:p>
            <a:endParaRPr kumimoji="1" lang="zh-CN" altLang="en-US" dirty="0"/>
          </a:p>
        </p:txBody>
      </p:sp>
    </p:spTree>
    <p:extLst>
      <p:ext uri="{BB962C8B-B14F-4D97-AF65-F5344CB8AC3E}">
        <p14:creationId xmlns:p14="http://schemas.microsoft.com/office/powerpoint/2010/main" val="1701376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156630-FA7A-F2C9-7FCD-04668486182E}"/>
              </a:ext>
            </a:extLst>
          </p:cNvPr>
          <p:cNvSpPr>
            <a:spLocks noGrp="1"/>
          </p:cNvSpPr>
          <p:nvPr>
            <p:ph type="title"/>
          </p:nvPr>
        </p:nvSpPr>
        <p:spPr/>
        <p:txBody>
          <a:bodyPr/>
          <a:lstStyle/>
          <a:p>
            <a:r>
              <a:rPr kumimoji="1" lang="en-US" altLang="zh-CN" b="0" dirty="0">
                <a:latin typeface="Chalkboard SE Light" panose="03050602040202020205" pitchFamily="66" charset="0"/>
              </a:rPr>
              <a:t>Charge Separation: </a:t>
            </a:r>
            <a:r>
              <a:rPr kumimoji="1" lang="en-US" altLang="zh-CN" b="0" dirty="0" err="1">
                <a:latin typeface="Chalkboard SE Light" panose="03050602040202020205" pitchFamily="66" charset="0"/>
              </a:rPr>
              <a:t>Photogalvanic</a:t>
            </a:r>
            <a:r>
              <a:rPr kumimoji="1" lang="en-US" altLang="zh-CN" b="0" dirty="0">
                <a:latin typeface="Chalkboard SE Light" panose="03050602040202020205" pitchFamily="66" charset="0"/>
              </a:rPr>
              <a:t> Effect</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D194830C-9C51-DC1B-61D8-038059037365}"/>
              </a:ext>
            </a:extLst>
          </p:cNvPr>
          <p:cNvSpPr>
            <a:spLocks noGrp="1"/>
          </p:cNvSpPr>
          <p:nvPr>
            <p:ph type="sldNum" sz="quarter" idx="12"/>
          </p:nvPr>
        </p:nvSpPr>
        <p:spPr/>
        <p:txBody>
          <a:bodyPr/>
          <a:lstStyle/>
          <a:p>
            <a:fld id="{BA95BFDB-4AB5-4EB8-A7FD-FBD2047DF0CA}" type="slidenum">
              <a:rPr lang="zh-CN" altLang="en-US" smtClean="0"/>
              <a:t>14</a:t>
            </a:fld>
            <a:endParaRPr lang="zh-CN" altLang="en-US" dirty="0"/>
          </a:p>
        </p:txBody>
      </p:sp>
      <p:pic>
        <p:nvPicPr>
          <p:cNvPr id="5" name="图片 4">
            <a:extLst>
              <a:ext uri="{FF2B5EF4-FFF2-40B4-BE49-F238E27FC236}">
                <a16:creationId xmlns:a16="http://schemas.microsoft.com/office/drawing/2014/main" id="{9BE6C7F0-2F63-DA6A-38A0-BBC0EF036E99}"/>
              </a:ext>
            </a:extLst>
          </p:cNvPr>
          <p:cNvPicPr>
            <a:picLocks noChangeAspect="1"/>
          </p:cNvPicPr>
          <p:nvPr/>
        </p:nvPicPr>
        <p:blipFill>
          <a:blip r:embed="rId3"/>
          <a:stretch>
            <a:fillRect/>
          </a:stretch>
        </p:blipFill>
        <p:spPr>
          <a:xfrm>
            <a:off x="206752" y="1166342"/>
            <a:ext cx="4737848" cy="3842544"/>
          </a:xfrm>
          <a:prstGeom prst="rect">
            <a:avLst/>
          </a:prstGeom>
        </p:spPr>
      </p:pic>
      <p:pic>
        <p:nvPicPr>
          <p:cNvPr id="6" name="内容占位符 5">
            <a:extLst>
              <a:ext uri="{FF2B5EF4-FFF2-40B4-BE49-F238E27FC236}">
                <a16:creationId xmlns:a16="http://schemas.microsoft.com/office/drawing/2014/main" id="{E76E313B-1873-533B-EAD9-A7CC9280BC68}"/>
              </a:ext>
            </a:extLst>
          </p:cNvPr>
          <p:cNvPicPr>
            <a:picLocks noGrp="1" noChangeAspect="1"/>
          </p:cNvPicPr>
          <p:nvPr>
            <p:ph idx="1"/>
          </p:nvPr>
        </p:nvPicPr>
        <p:blipFill>
          <a:blip r:embed="rId4"/>
          <a:stretch>
            <a:fillRect/>
          </a:stretch>
        </p:blipFill>
        <p:spPr>
          <a:xfrm>
            <a:off x="668365" y="4941369"/>
            <a:ext cx="4512724" cy="1500577"/>
          </a:xfrm>
          <a:prstGeom prst="rect">
            <a:avLst/>
          </a:prstGeom>
        </p:spPr>
      </p:pic>
      <p:sp>
        <p:nvSpPr>
          <p:cNvPr id="8" name="内容占位符 1">
            <a:extLst>
              <a:ext uri="{FF2B5EF4-FFF2-40B4-BE49-F238E27FC236}">
                <a16:creationId xmlns:a16="http://schemas.microsoft.com/office/drawing/2014/main" id="{D1A3A8AD-A0B9-34EA-F9F4-86EB7FDCC65D}"/>
              </a:ext>
            </a:extLst>
          </p:cNvPr>
          <p:cNvSpPr txBox="1">
            <a:spLocks/>
          </p:cNvSpPr>
          <p:nvPr/>
        </p:nvSpPr>
        <p:spPr>
          <a:xfrm>
            <a:off x="5283261" y="1297838"/>
            <a:ext cx="6701987" cy="5182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Chalkboard SE Light" panose="03050602040202020205" pitchFamily="66" charset="0"/>
              </a:rPr>
              <a:t>A quantum model</a:t>
            </a:r>
          </a:p>
          <a:p>
            <a:endParaRPr kumimoji="1" lang="en-US" altLang="zh-CN" sz="2000" dirty="0">
              <a:latin typeface="Chalkboard SE Light" panose="03050602040202020205" pitchFamily="66" charset="0"/>
            </a:endParaRPr>
          </a:p>
          <a:p>
            <a:r>
              <a:rPr kumimoji="1" lang="en-US" altLang="zh-CN" sz="2000" dirty="0">
                <a:latin typeface="Chalkboard SE Light" panose="03050602040202020205" pitchFamily="66" charset="0"/>
              </a:rPr>
              <a:t>Quantum Interference(cross term) among different paths</a:t>
            </a:r>
          </a:p>
          <a:p>
            <a:endParaRPr kumimoji="1" lang="en-US" altLang="zh-CN" sz="2000" dirty="0">
              <a:latin typeface="Chalkboard SE Light" panose="03050602040202020205" pitchFamily="66" charset="0"/>
            </a:endParaRPr>
          </a:p>
          <a:p>
            <a:r>
              <a:rPr kumimoji="1" lang="en-US" altLang="zh-CN" sz="2000" dirty="0">
                <a:latin typeface="Chalkboard SE Light" panose="03050602040202020205" pitchFamily="66" charset="0"/>
              </a:rPr>
              <a:t>Perturbation applied to 4</a:t>
            </a:r>
            <a:r>
              <a:rPr kumimoji="1" lang="en-US" altLang="zh-CN" sz="2000" baseline="30000" dirty="0">
                <a:latin typeface="Chalkboard SE Light" panose="03050602040202020205" pitchFamily="66" charset="0"/>
              </a:rPr>
              <a:t>th</a:t>
            </a:r>
            <a:r>
              <a:rPr kumimoji="1" lang="en-US" altLang="zh-CN" sz="2000" dirty="0">
                <a:latin typeface="Chalkboard SE Light" panose="03050602040202020205" pitchFamily="66" charset="0"/>
              </a:rPr>
              <a:t> order(otherwise can’t see it)</a:t>
            </a:r>
          </a:p>
          <a:p>
            <a:endParaRPr kumimoji="1" lang="en-US" altLang="zh-CN" sz="2000" dirty="0">
              <a:latin typeface="Chalkboard SE Light" panose="03050602040202020205" pitchFamily="66" charset="0"/>
            </a:endParaRPr>
          </a:p>
          <a:p>
            <a:r>
              <a:rPr kumimoji="1" lang="en-US" altLang="zh-CN" sz="2000" dirty="0">
                <a:latin typeface="Chalkboard SE Light" panose="03050602040202020205" pitchFamily="66" charset="0"/>
              </a:rPr>
              <a:t>Uneven transition rate</a:t>
            </a:r>
          </a:p>
          <a:p>
            <a:endParaRPr kumimoji="1" lang="en-US" altLang="zh-CN" sz="2000" dirty="0">
              <a:latin typeface="Chalkboard SE Light" panose="03050602040202020205" pitchFamily="66" charset="0"/>
            </a:endParaRPr>
          </a:p>
          <a:p>
            <a:r>
              <a:rPr kumimoji="1" lang="en-US" altLang="zh-CN" sz="2000" dirty="0">
                <a:latin typeface="Chalkboard SE Light" panose="03050602040202020205" pitchFamily="66" charset="0"/>
              </a:rPr>
              <a:t>Donor: (lower energy level defect)</a:t>
            </a:r>
          </a:p>
          <a:p>
            <a:pPr lvl="1"/>
            <a:r>
              <a:rPr kumimoji="1" lang="en-US" altLang="zh-CN" sz="2000" dirty="0">
                <a:latin typeface="Chalkboard SE Light" panose="03050602040202020205" pitchFamily="66" charset="0"/>
              </a:rPr>
              <a:t>Defect state 1(Trap site) </a:t>
            </a:r>
            <a:r>
              <a:rPr kumimoji="1" lang="en-US" altLang="zh-CN" sz="2000" dirty="0">
                <a:latin typeface="Chalkboard SE Light" panose="03050602040202020205" pitchFamily="66" charset="0"/>
                <a:sym typeface="Wingdings" panose="05000000000000000000" pitchFamily="2" charset="2"/>
              </a:rPr>
              <a:t> Conduction band</a:t>
            </a:r>
          </a:p>
          <a:p>
            <a:pPr lvl="1"/>
            <a:endParaRPr kumimoji="1" lang="en-US" altLang="zh-CN" sz="2000" dirty="0">
              <a:latin typeface="Chalkboard SE Light" panose="03050602040202020205" pitchFamily="66" charset="0"/>
              <a:sym typeface="Wingdings" panose="05000000000000000000" pitchFamily="2" charset="2"/>
            </a:endParaRPr>
          </a:p>
          <a:p>
            <a:r>
              <a:rPr kumimoji="1" lang="en-US" altLang="zh-CN" sz="2000" dirty="0">
                <a:latin typeface="Chalkboard SE Light" panose="03050602040202020205" pitchFamily="66" charset="0"/>
                <a:sym typeface="Wingdings" panose="05000000000000000000" pitchFamily="2" charset="2"/>
              </a:rPr>
              <a:t>Receiver: (higher energy level defect)</a:t>
            </a:r>
          </a:p>
          <a:p>
            <a:pPr lvl="1"/>
            <a:r>
              <a:rPr kumimoji="1" lang="en-US" altLang="zh-CN" sz="2000" dirty="0">
                <a:latin typeface="Chalkboard SE Light" panose="03050602040202020205" pitchFamily="66" charset="0"/>
                <a:sym typeface="Wingdings" panose="05000000000000000000" pitchFamily="2" charset="2"/>
              </a:rPr>
              <a:t>Conduction band   Defect state 2(not shown here)</a:t>
            </a:r>
            <a:endParaRPr kumimoji="1" lang="en-US" altLang="zh-CN" sz="2000" dirty="0">
              <a:latin typeface="Chalkboard SE Light" panose="03050602040202020205" pitchFamily="66" charset="0"/>
            </a:endParaRPr>
          </a:p>
          <a:p>
            <a:endParaRPr kumimoji="1" lang="en-US" altLang="zh-CN" sz="2000" dirty="0">
              <a:latin typeface="Chalkboard SE Light" panose="03050602040202020205" pitchFamily="66" charset="0"/>
            </a:endParaRPr>
          </a:p>
        </p:txBody>
      </p:sp>
      <p:sp>
        <p:nvSpPr>
          <p:cNvPr id="9" name="文本框 8">
            <a:extLst>
              <a:ext uri="{FF2B5EF4-FFF2-40B4-BE49-F238E27FC236}">
                <a16:creationId xmlns:a16="http://schemas.microsoft.com/office/drawing/2014/main" id="{0BF1E4D6-54ED-B380-CCC6-42BF1A009258}"/>
              </a:ext>
            </a:extLst>
          </p:cNvPr>
          <p:cNvSpPr txBox="1"/>
          <p:nvPr/>
        </p:nvSpPr>
        <p:spPr>
          <a:xfrm>
            <a:off x="857955" y="1471215"/>
            <a:ext cx="1456267" cy="369332"/>
          </a:xfrm>
          <a:prstGeom prst="rect">
            <a:avLst/>
          </a:prstGeom>
          <a:noFill/>
        </p:spPr>
        <p:txBody>
          <a:bodyPr wrap="square" rtlCol="0">
            <a:spAutoFit/>
          </a:bodyPr>
          <a:lstStyle/>
          <a:p>
            <a:r>
              <a:rPr lang="en-US" altLang="zh-CN" b="1" i="1" u="sng" dirty="0"/>
              <a:t>For glass</a:t>
            </a:r>
            <a:endParaRPr lang="zh-CN" altLang="en-US" b="1" i="1" u="sng" dirty="0"/>
          </a:p>
        </p:txBody>
      </p:sp>
      <p:sp>
        <p:nvSpPr>
          <p:cNvPr id="12" name="文本框 11">
            <a:extLst>
              <a:ext uri="{FF2B5EF4-FFF2-40B4-BE49-F238E27FC236}">
                <a16:creationId xmlns:a16="http://schemas.microsoft.com/office/drawing/2014/main" id="{AD2B8E0E-6467-3EF5-3E5D-959CAA1ACF11}"/>
              </a:ext>
            </a:extLst>
          </p:cNvPr>
          <p:cNvSpPr txBox="1"/>
          <p:nvPr/>
        </p:nvSpPr>
        <p:spPr>
          <a:xfrm>
            <a:off x="566192" y="6382892"/>
            <a:ext cx="5129212" cy="276999"/>
          </a:xfrm>
          <a:prstGeom prst="rect">
            <a:avLst/>
          </a:prstGeom>
          <a:noFill/>
        </p:spPr>
        <p:txBody>
          <a:bodyPr wrap="square">
            <a:spAutoFit/>
          </a:bodyPr>
          <a:lstStyle/>
          <a:p>
            <a:r>
              <a:rPr lang="en-US" altLang="zh-CN" sz="1200" dirty="0"/>
              <a:t>DZ Anderson, V Mizrahi, JE Sipe Optics letters, 1991•opg.optica.org</a:t>
            </a:r>
            <a:endParaRPr lang="zh-CN" altLang="en-US" sz="1200" dirty="0"/>
          </a:p>
        </p:txBody>
      </p:sp>
      <p:sp>
        <p:nvSpPr>
          <p:cNvPr id="13" name="椭圆 12">
            <a:extLst>
              <a:ext uri="{FF2B5EF4-FFF2-40B4-BE49-F238E27FC236}">
                <a16:creationId xmlns:a16="http://schemas.microsoft.com/office/drawing/2014/main" id="{EB74A302-C6B9-65C4-8003-7C8A7909C062}"/>
              </a:ext>
            </a:extLst>
          </p:cNvPr>
          <p:cNvSpPr/>
          <p:nvPr/>
        </p:nvSpPr>
        <p:spPr>
          <a:xfrm>
            <a:off x="979714" y="5693229"/>
            <a:ext cx="293915" cy="3133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13CA5E58-04ED-93EA-0CC0-FD653667A4E5}"/>
              </a:ext>
            </a:extLst>
          </p:cNvPr>
          <p:cNvCxnSpPr>
            <a:cxnSpLocks/>
          </p:cNvCxnSpPr>
          <p:nvPr/>
        </p:nvCxnSpPr>
        <p:spPr>
          <a:xfrm flipH="1">
            <a:off x="1360714" y="3886200"/>
            <a:ext cx="4045499" cy="1905000"/>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999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3111ACA-4617-B1F6-4EB2-EBDFC4D0B95F}"/>
              </a:ext>
            </a:extLst>
          </p:cNvPr>
          <p:cNvPicPr>
            <a:picLocks noChangeAspect="1"/>
          </p:cNvPicPr>
          <p:nvPr/>
        </p:nvPicPr>
        <p:blipFill>
          <a:blip r:embed="rId2"/>
          <a:stretch>
            <a:fillRect/>
          </a:stretch>
        </p:blipFill>
        <p:spPr>
          <a:xfrm>
            <a:off x="0" y="1173350"/>
            <a:ext cx="4737848" cy="3842544"/>
          </a:xfrm>
          <a:prstGeom prst="rect">
            <a:avLst/>
          </a:prstGeom>
        </p:spPr>
      </p:pic>
      <p:sp>
        <p:nvSpPr>
          <p:cNvPr id="3" name="标题 2">
            <a:extLst>
              <a:ext uri="{FF2B5EF4-FFF2-40B4-BE49-F238E27FC236}">
                <a16:creationId xmlns:a16="http://schemas.microsoft.com/office/drawing/2014/main" id="{E8448FCE-DC0C-4B4C-8C8A-23360CDD996E}"/>
              </a:ext>
            </a:extLst>
          </p:cNvPr>
          <p:cNvSpPr>
            <a:spLocks noGrp="1"/>
          </p:cNvSpPr>
          <p:nvPr>
            <p:ph type="title"/>
          </p:nvPr>
        </p:nvSpPr>
        <p:spPr/>
        <p:txBody>
          <a:bodyPr/>
          <a:lstStyle/>
          <a:p>
            <a:r>
              <a:rPr kumimoji="1" lang="en-US" altLang="zh-CN" b="0" dirty="0" err="1">
                <a:latin typeface="Chalkboard SE Light" panose="03050602040202020205" pitchFamily="66" charset="0"/>
              </a:rPr>
              <a:t>Photogalvanic</a:t>
            </a:r>
            <a:r>
              <a:rPr kumimoji="1" lang="en-US" altLang="zh-CN" b="0" dirty="0">
                <a:latin typeface="Chalkboard SE Light" panose="03050602040202020205" pitchFamily="66" charset="0"/>
              </a:rPr>
              <a:t> Effect: Charge Transport Model</a:t>
            </a:r>
            <a:endParaRPr lang="zh-CN" altLang="en-US" dirty="0"/>
          </a:p>
        </p:txBody>
      </p:sp>
      <p:sp>
        <p:nvSpPr>
          <p:cNvPr id="4" name="灯片编号占位符 3">
            <a:extLst>
              <a:ext uri="{FF2B5EF4-FFF2-40B4-BE49-F238E27FC236}">
                <a16:creationId xmlns:a16="http://schemas.microsoft.com/office/drawing/2014/main" id="{05FC9D6A-3D3F-685F-6FC6-E78BB12C9D2E}"/>
              </a:ext>
            </a:extLst>
          </p:cNvPr>
          <p:cNvSpPr>
            <a:spLocks noGrp="1"/>
          </p:cNvSpPr>
          <p:nvPr>
            <p:ph type="sldNum" sz="quarter" idx="12"/>
          </p:nvPr>
        </p:nvSpPr>
        <p:spPr/>
        <p:txBody>
          <a:bodyPr/>
          <a:lstStyle/>
          <a:p>
            <a:fld id="{BA95BFDB-4AB5-4EB8-A7FD-FBD2047DF0CA}" type="slidenum">
              <a:rPr lang="zh-CN" altLang="en-US" smtClean="0"/>
              <a:t>15</a:t>
            </a:fld>
            <a:endParaRPr lang="zh-CN" altLang="en-US" dirty="0"/>
          </a:p>
        </p:txBody>
      </p:sp>
      <p:pic>
        <p:nvPicPr>
          <p:cNvPr id="5" name="内容占位符 5">
            <a:extLst>
              <a:ext uri="{FF2B5EF4-FFF2-40B4-BE49-F238E27FC236}">
                <a16:creationId xmlns:a16="http://schemas.microsoft.com/office/drawing/2014/main" id="{86DDAF2B-8424-8F5D-78F6-D146E93B0CB7}"/>
              </a:ext>
            </a:extLst>
          </p:cNvPr>
          <p:cNvPicPr>
            <a:picLocks noGrp="1" noChangeAspect="1"/>
          </p:cNvPicPr>
          <p:nvPr>
            <p:ph idx="1"/>
          </p:nvPr>
        </p:nvPicPr>
        <p:blipFill>
          <a:blip r:embed="rId3"/>
          <a:stretch>
            <a:fillRect/>
          </a:stretch>
        </p:blipFill>
        <p:spPr>
          <a:xfrm>
            <a:off x="701260" y="5015894"/>
            <a:ext cx="4894235" cy="1500577"/>
          </a:xfrm>
          <a:prstGeom prst="rect">
            <a:avLst/>
          </a:prstGeom>
        </p:spPr>
      </p:pic>
      <p:pic>
        <p:nvPicPr>
          <p:cNvPr id="7" name="图片 6">
            <a:extLst>
              <a:ext uri="{FF2B5EF4-FFF2-40B4-BE49-F238E27FC236}">
                <a16:creationId xmlns:a16="http://schemas.microsoft.com/office/drawing/2014/main" id="{9794568D-BE7C-6600-6028-747E6610360B}"/>
              </a:ext>
            </a:extLst>
          </p:cNvPr>
          <p:cNvPicPr>
            <a:picLocks noChangeAspect="1"/>
          </p:cNvPicPr>
          <p:nvPr/>
        </p:nvPicPr>
        <p:blipFill rotWithShape="1">
          <a:blip r:embed="rId4"/>
          <a:srcRect t="17056"/>
          <a:stretch/>
        </p:blipFill>
        <p:spPr>
          <a:xfrm>
            <a:off x="5258159" y="1329087"/>
            <a:ext cx="3048353" cy="484012"/>
          </a:xfrm>
          <a:prstGeom prst="rect">
            <a:avLst/>
          </a:prstGeom>
        </p:spPr>
      </p:pic>
      <p:pic>
        <p:nvPicPr>
          <p:cNvPr id="9" name="图片 8">
            <a:extLst>
              <a:ext uri="{FF2B5EF4-FFF2-40B4-BE49-F238E27FC236}">
                <a16:creationId xmlns:a16="http://schemas.microsoft.com/office/drawing/2014/main" id="{C4521C27-08E6-73A2-E640-8CB6CD4F662D}"/>
              </a:ext>
            </a:extLst>
          </p:cNvPr>
          <p:cNvPicPr>
            <a:picLocks noChangeAspect="1"/>
          </p:cNvPicPr>
          <p:nvPr/>
        </p:nvPicPr>
        <p:blipFill>
          <a:blip r:embed="rId5"/>
          <a:stretch>
            <a:fillRect/>
          </a:stretch>
        </p:blipFill>
        <p:spPr>
          <a:xfrm>
            <a:off x="5258159" y="2947865"/>
            <a:ext cx="3469178" cy="623796"/>
          </a:xfrm>
          <a:prstGeom prst="rect">
            <a:avLst/>
          </a:prstGeom>
        </p:spPr>
      </p:pic>
      <p:sp>
        <p:nvSpPr>
          <p:cNvPr id="12" name="内容占位符 1">
            <a:extLst>
              <a:ext uri="{FF2B5EF4-FFF2-40B4-BE49-F238E27FC236}">
                <a16:creationId xmlns:a16="http://schemas.microsoft.com/office/drawing/2014/main" id="{9A6FF650-9AE7-6B1D-2C9C-4697D8C1655F}"/>
              </a:ext>
            </a:extLst>
          </p:cNvPr>
          <p:cNvSpPr txBox="1">
            <a:spLocks/>
          </p:cNvSpPr>
          <p:nvPr/>
        </p:nvSpPr>
        <p:spPr>
          <a:xfrm>
            <a:off x="5695404" y="1287689"/>
            <a:ext cx="4833257" cy="173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zh-CN" dirty="0">
              <a:latin typeface="Chalkboard SE"/>
            </a:endParaRPr>
          </a:p>
          <a:p>
            <a:r>
              <a:rPr lang="en-US" altLang="zh-CN" sz="2000" dirty="0">
                <a:latin typeface="Chalkboard SE"/>
              </a:rPr>
              <a:t>Difference: Charge in the conduction band</a:t>
            </a:r>
          </a:p>
          <a:p>
            <a:r>
              <a:rPr lang="en-US" altLang="zh-CN" sz="2000" dirty="0">
                <a:latin typeface="Chalkboard SE"/>
              </a:rPr>
              <a:t>V</a:t>
            </a:r>
            <a:r>
              <a:rPr lang="en-US" altLang="zh-CN" sz="2000" baseline="-25000" dirty="0">
                <a:latin typeface="Chalkboard SE"/>
              </a:rPr>
              <a:t>0</a:t>
            </a:r>
            <a:r>
              <a:rPr lang="en-US" altLang="zh-CN" sz="2000" dirty="0">
                <a:latin typeface="Chalkboard SE"/>
              </a:rPr>
              <a:t>: Initial speed when kicked out</a:t>
            </a:r>
          </a:p>
          <a:p>
            <a:r>
              <a:rPr lang="el-GR" altLang="zh-CN" sz="2000" dirty="0">
                <a:latin typeface="Chalkboard SE"/>
                <a:ea typeface="等线" panose="02010600030101010101" pitchFamily="2" charset="-122"/>
              </a:rPr>
              <a:t>Τ</a:t>
            </a:r>
            <a:r>
              <a:rPr lang="en-US" altLang="zh-CN" sz="2000" baseline="-25000" dirty="0">
                <a:latin typeface="Chalkboard SE"/>
                <a:ea typeface="等线" panose="02010600030101010101" pitchFamily="2" charset="-122"/>
              </a:rPr>
              <a:t>m </a:t>
            </a:r>
            <a:r>
              <a:rPr lang="en-US" altLang="zh-CN" sz="2000" dirty="0">
                <a:latin typeface="Chalkboard SE"/>
                <a:ea typeface="等线" panose="02010600030101010101" pitchFamily="2" charset="-122"/>
              </a:rPr>
              <a:t>: Time when exciton decoheres</a:t>
            </a:r>
            <a:endParaRPr lang="en-US" altLang="zh-CN" sz="2000" dirty="0">
              <a:latin typeface="Chalkboard SE"/>
            </a:endParaRPr>
          </a:p>
          <a:p>
            <a:endParaRPr lang="zh-CN" altLang="en-US" sz="2000" dirty="0">
              <a:latin typeface="Chalkboard SE"/>
            </a:endParaRPr>
          </a:p>
        </p:txBody>
      </p:sp>
      <p:sp>
        <p:nvSpPr>
          <p:cNvPr id="13" name="内容占位符 1">
            <a:extLst>
              <a:ext uri="{FF2B5EF4-FFF2-40B4-BE49-F238E27FC236}">
                <a16:creationId xmlns:a16="http://schemas.microsoft.com/office/drawing/2014/main" id="{C3813F58-DF08-031C-E148-A3D5EEB292CE}"/>
              </a:ext>
            </a:extLst>
          </p:cNvPr>
          <p:cNvSpPr txBox="1">
            <a:spLocks/>
          </p:cNvSpPr>
          <p:nvPr/>
        </p:nvSpPr>
        <p:spPr>
          <a:xfrm>
            <a:off x="5695404" y="3092899"/>
            <a:ext cx="5451567" cy="16135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zh-CN" dirty="0">
              <a:latin typeface="Chalkboard SE"/>
            </a:endParaRPr>
          </a:p>
          <a:p>
            <a:r>
              <a:rPr lang="en-US" altLang="zh-CN" sz="2000" dirty="0">
                <a:latin typeface="Chalkboard SE"/>
              </a:rPr>
              <a:t>Sum: Electron holes both will move under E</a:t>
            </a:r>
          </a:p>
          <a:p>
            <a:r>
              <a:rPr lang="en-US" altLang="zh-CN" sz="2000" dirty="0" err="1">
                <a:latin typeface="Chalkboard SE"/>
              </a:rPr>
              <a:t>n</a:t>
            </a:r>
            <a:r>
              <a:rPr lang="en-US" altLang="zh-CN" sz="2000" baseline="-25000" dirty="0" err="1">
                <a:latin typeface="Chalkboard SE"/>
              </a:rPr>
              <a:t>d</a:t>
            </a:r>
            <a:r>
              <a:rPr lang="en-US" altLang="zh-CN" sz="2000" dirty="0">
                <a:latin typeface="Chalkboard SE"/>
              </a:rPr>
              <a:t>: density of sites</a:t>
            </a:r>
          </a:p>
          <a:p>
            <a:r>
              <a:rPr lang="el-GR" altLang="zh-CN" sz="2000" dirty="0">
                <a:latin typeface="Chalkboard SE"/>
                <a:ea typeface="等线" panose="02010600030101010101" pitchFamily="2" charset="-122"/>
              </a:rPr>
              <a:t>Τ</a:t>
            </a:r>
            <a:r>
              <a:rPr lang="en-US" altLang="zh-CN" sz="2000" baseline="-25000" dirty="0">
                <a:latin typeface="Chalkboard SE"/>
                <a:ea typeface="等线" panose="02010600030101010101" pitchFamily="2" charset="-122"/>
              </a:rPr>
              <a:t>R </a:t>
            </a:r>
            <a:r>
              <a:rPr lang="en-US" altLang="zh-CN" sz="2000" dirty="0">
                <a:latin typeface="Chalkboard SE"/>
                <a:ea typeface="等线" panose="02010600030101010101" pitchFamily="2" charset="-122"/>
              </a:rPr>
              <a:t>: Time when electron is trapped again</a:t>
            </a:r>
            <a:endParaRPr lang="en-US" altLang="zh-CN" sz="2000" dirty="0">
              <a:latin typeface="Chalkboard SE"/>
            </a:endParaRPr>
          </a:p>
          <a:p>
            <a:endParaRPr lang="zh-CN" altLang="en-US" sz="2000" dirty="0">
              <a:latin typeface="Chalkboard SE"/>
            </a:endParaRPr>
          </a:p>
        </p:txBody>
      </p:sp>
      <p:pic>
        <p:nvPicPr>
          <p:cNvPr id="15" name="图片 14">
            <a:extLst>
              <a:ext uri="{FF2B5EF4-FFF2-40B4-BE49-F238E27FC236}">
                <a16:creationId xmlns:a16="http://schemas.microsoft.com/office/drawing/2014/main" id="{1A10C68F-C95F-BE46-C28F-4A9FFE9612CE}"/>
              </a:ext>
            </a:extLst>
          </p:cNvPr>
          <p:cNvPicPr>
            <a:picLocks noChangeAspect="1"/>
          </p:cNvPicPr>
          <p:nvPr/>
        </p:nvPicPr>
        <p:blipFill>
          <a:blip r:embed="rId6"/>
          <a:stretch>
            <a:fillRect/>
          </a:stretch>
        </p:blipFill>
        <p:spPr>
          <a:xfrm>
            <a:off x="5241119" y="4634861"/>
            <a:ext cx="4359018" cy="762066"/>
          </a:xfrm>
          <a:prstGeom prst="rect">
            <a:avLst/>
          </a:prstGeom>
        </p:spPr>
      </p:pic>
      <p:sp>
        <p:nvSpPr>
          <p:cNvPr id="16" name="内容占位符 1">
            <a:extLst>
              <a:ext uri="{FF2B5EF4-FFF2-40B4-BE49-F238E27FC236}">
                <a16:creationId xmlns:a16="http://schemas.microsoft.com/office/drawing/2014/main" id="{D978CE9F-8972-F7AA-3FAD-FEEE855B507B}"/>
              </a:ext>
            </a:extLst>
          </p:cNvPr>
          <p:cNvSpPr txBox="1">
            <a:spLocks/>
          </p:cNvSpPr>
          <p:nvPr/>
        </p:nvSpPr>
        <p:spPr>
          <a:xfrm>
            <a:off x="5695403" y="4902943"/>
            <a:ext cx="5451567" cy="1613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zh-CN" dirty="0">
              <a:latin typeface="Chalkboard SE"/>
            </a:endParaRPr>
          </a:p>
          <a:p>
            <a:r>
              <a:rPr lang="en-US" altLang="zh-CN" sz="2000" b="1" dirty="0">
                <a:latin typeface="Chalkboard SE"/>
              </a:rPr>
              <a:t>Ohmic</a:t>
            </a:r>
            <a:r>
              <a:rPr lang="en-US" altLang="zh-CN" sz="2000" dirty="0">
                <a:latin typeface="Chalkboard SE"/>
              </a:rPr>
              <a:t>: J = </a:t>
            </a:r>
            <a:r>
              <a:rPr lang="az-Cyrl-AZ" altLang="zh-CN" sz="2000" dirty="0">
                <a:latin typeface="等线" panose="02010600030101010101" pitchFamily="2" charset="-122"/>
                <a:ea typeface="等线" panose="02010600030101010101" pitchFamily="2" charset="-122"/>
              </a:rPr>
              <a:t>б</a:t>
            </a:r>
            <a:r>
              <a:rPr lang="en-US" altLang="zh-CN" sz="2000" dirty="0">
                <a:latin typeface="等线" panose="02010600030101010101" pitchFamily="2" charset="-122"/>
                <a:ea typeface="等线" panose="02010600030101010101" pitchFamily="2" charset="-122"/>
              </a:rPr>
              <a:t> E </a:t>
            </a:r>
          </a:p>
          <a:p>
            <a:r>
              <a:rPr lang="en-US" altLang="zh-CN" sz="2000" b="1" u="sng" dirty="0">
                <a:latin typeface="等线" panose="02010600030101010101" pitchFamily="2" charset="-122"/>
                <a:ea typeface="等线" panose="02010600030101010101" pitchFamily="2" charset="-122"/>
              </a:rPr>
              <a:t>Just a capacitor</a:t>
            </a:r>
            <a:endParaRPr lang="en-US" altLang="zh-CN" sz="2000" b="1" u="sng" dirty="0">
              <a:latin typeface="Chalkboard SE"/>
            </a:endParaRPr>
          </a:p>
          <a:p>
            <a:endParaRPr lang="zh-CN" altLang="en-US" sz="2000" dirty="0">
              <a:latin typeface="Chalkboard SE"/>
            </a:endParaRPr>
          </a:p>
        </p:txBody>
      </p:sp>
      <p:sp>
        <p:nvSpPr>
          <p:cNvPr id="17" name="文本框 16">
            <a:extLst>
              <a:ext uri="{FF2B5EF4-FFF2-40B4-BE49-F238E27FC236}">
                <a16:creationId xmlns:a16="http://schemas.microsoft.com/office/drawing/2014/main" id="{579C0666-DE28-8F74-D475-18A55F93AD7B}"/>
              </a:ext>
            </a:extLst>
          </p:cNvPr>
          <p:cNvSpPr txBox="1"/>
          <p:nvPr/>
        </p:nvSpPr>
        <p:spPr>
          <a:xfrm>
            <a:off x="8306512" y="5480343"/>
            <a:ext cx="3464663" cy="369332"/>
          </a:xfrm>
          <a:prstGeom prst="rect">
            <a:avLst/>
          </a:prstGeom>
          <a:noFill/>
        </p:spPr>
        <p:txBody>
          <a:bodyPr wrap="square" rtlCol="0">
            <a:spAutoFit/>
          </a:bodyPr>
          <a:lstStyle/>
          <a:p>
            <a:r>
              <a:rPr lang="en-US" altLang="zh-CN" dirty="0">
                <a:latin typeface="Chalkboard SE"/>
              </a:rPr>
              <a:t>Help: why </a:t>
            </a:r>
            <a:r>
              <a:rPr lang="en-US" altLang="zh-CN" dirty="0" err="1">
                <a:latin typeface="Chalkboard SE"/>
              </a:rPr>
              <a:t>omic</a:t>
            </a:r>
            <a:r>
              <a:rPr lang="en-US" altLang="zh-CN" dirty="0">
                <a:latin typeface="Chalkboard SE"/>
              </a:rPr>
              <a:t> necessarily?</a:t>
            </a:r>
            <a:endParaRPr lang="zh-CN" altLang="en-US" dirty="0">
              <a:latin typeface="Chalkboard SE"/>
            </a:endParaRPr>
          </a:p>
        </p:txBody>
      </p:sp>
    </p:spTree>
    <p:extLst>
      <p:ext uri="{BB962C8B-B14F-4D97-AF65-F5344CB8AC3E}">
        <p14:creationId xmlns:p14="http://schemas.microsoft.com/office/powerpoint/2010/main" val="3842162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9BBEE5-B5E4-BF57-B813-2EFF46517450}"/>
              </a:ext>
            </a:extLst>
          </p:cNvPr>
          <p:cNvSpPr>
            <a:spLocks noGrp="1"/>
          </p:cNvSpPr>
          <p:nvPr>
            <p:ph type="title"/>
          </p:nvPr>
        </p:nvSpPr>
        <p:spPr/>
        <p:txBody>
          <a:bodyPr/>
          <a:lstStyle/>
          <a:p>
            <a:r>
              <a:rPr lang="en-US" altLang="zh-CN" dirty="0">
                <a:latin typeface="Chalkboard SE"/>
              </a:rPr>
              <a:t>An Analogy </a:t>
            </a:r>
            <a:endParaRPr lang="zh-CN" altLang="en-US" dirty="0">
              <a:latin typeface="Chalkboard SE"/>
            </a:endParaRPr>
          </a:p>
        </p:txBody>
      </p:sp>
      <p:sp>
        <p:nvSpPr>
          <p:cNvPr id="4" name="灯片编号占位符 3">
            <a:extLst>
              <a:ext uri="{FF2B5EF4-FFF2-40B4-BE49-F238E27FC236}">
                <a16:creationId xmlns:a16="http://schemas.microsoft.com/office/drawing/2014/main" id="{B78B3596-44DD-F46D-C225-6607B57D617D}"/>
              </a:ext>
            </a:extLst>
          </p:cNvPr>
          <p:cNvSpPr>
            <a:spLocks noGrp="1"/>
          </p:cNvSpPr>
          <p:nvPr>
            <p:ph type="sldNum" sz="quarter" idx="12"/>
          </p:nvPr>
        </p:nvSpPr>
        <p:spPr/>
        <p:txBody>
          <a:bodyPr/>
          <a:lstStyle/>
          <a:p>
            <a:fld id="{BA95BFDB-4AB5-4EB8-A7FD-FBD2047DF0CA}" type="slidenum">
              <a:rPr lang="zh-CN" altLang="en-US" smtClean="0"/>
              <a:t>16</a:t>
            </a:fld>
            <a:endParaRPr lang="zh-CN" altLang="en-US" dirty="0"/>
          </a:p>
        </p:txBody>
      </p:sp>
      <p:pic>
        <p:nvPicPr>
          <p:cNvPr id="2050" name="Picture 2" descr="Capacitor | Definition, Function, &amp; Facts | Britannica">
            <a:extLst>
              <a:ext uri="{FF2B5EF4-FFF2-40B4-BE49-F238E27FC236}">
                <a16:creationId xmlns:a16="http://schemas.microsoft.com/office/drawing/2014/main" id="{9EC2BAE6-5A64-B6B0-A9AA-FBF60C9739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042" y="2310607"/>
            <a:ext cx="5040086" cy="417350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731EFB3-D888-FB56-809D-97C43949CA25}"/>
              </a:ext>
            </a:extLst>
          </p:cNvPr>
          <p:cNvSpPr txBox="1"/>
          <p:nvPr/>
        </p:nvSpPr>
        <p:spPr>
          <a:xfrm>
            <a:off x="566057" y="1451944"/>
            <a:ext cx="5040086" cy="523220"/>
          </a:xfrm>
          <a:prstGeom prst="rect">
            <a:avLst/>
          </a:prstGeom>
          <a:noFill/>
        </p:spPr>
        <p:txBody>
          <a:bodyPr wrap="square" rtlCol="0">
            <a:spAutoFit/>
          </a:bodyPr>
          <a:lstStyle/>
          <a:p>
            <a:r>
              <a:rPr lang="en-US" altLang="zh-CN" sz="2800" dirty="0">
                <a:latin typeface="Chalkboard SE" panose="03050602040202020205"/>
              </a:rPr>
              <a:t>This is a classical capacitor</a:t>
            </a:r>
            <a:endParaRPr lang="zh-CN" altLang="en-US" sz="2800" dirty="0">
              <a:latin typeface="Chalkboard SE" panose="03050602040202020205"/>
            </a:endParaRPr>
          </a:p>
        </p:txBody>
      </p:sp>
      <p:sp>
        <p:nvSpPr>
          <p:cNvPr id="6" name="矩形 5">
            <a:extLst>
              <a:ext uri="{FF2B5EF4-FFF2-40B4-BE49-F238E27FC236}">
                <a16:creationId xmlns:a16="http://schemas.microsoft.com/office/drawing/2014/main" id="{CEA7075A-F783-1721-1E1A-89921AA0996B}"/>
              </a:ext>
            </a:extLst>
          </p:cNvPr>
          <p:cNvSpPr/>
          <p:nvPr/>
        </p:nvSpPr>
        <p:spPr>
          <a:xfrm>
            <a:off x="7208650" y="5519057"/>
            <a:ext cx="4484914" cy="584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Defect State with lower energy(e donor)</a:t>
            </a:r>
            <a:endParaRPr lang="zh-CN" altLang="en-US" dirty="0"/>
          </a:p>
        </p:txBody>
      </p:sp>
      <p:sp>
        <p:nvSpPr>
          <p:cNvPr id="7" name="矩形 6">
            <a:extLst>
              <a:ext uri="{FF2B5EF4-FFF2-40B4-BE49-F238E27FC236}">
                <a16:creationId xmlns:a16="http://schemas.microsoft.com/office/drawing/2014/main" id="{6586905E-9AFA-22E9-3259-DA5182DA6119}"/>
              </a:ext>
            </a:extLst>
          </p:cNvPr>
          <p:cNvSpPr/>
          <p:nvPr/>
        </p:nvSpPr>
        <p:spPr>
          <a:xfrm>
            <a:off x="7208650" y="2635388"/>
            <a:ext cx="4484914" cy="584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Defect State with higher energy(e receiver)</a:t>
            </a:r>
            <a:endParaRPr lang="zh-CN" altLang="en-US" dirty="0"/>
          </a:p>
        </p:txBody>
      </p:sp>
      <p:sp>
        <p:nvSpPr>
          <p:cNvPr id="8" name="矩形 7">
            <a:extLst>
              <a:ext uri="{FF2B5EF4-FFF2-40B4-BE49-F238E27FC236}">
                <a16:creationId xmlns:a16="http://schemas.microsoft.com/office/drawing/2014/main" id="{0DA235CE-D166-62E4-3BBB-954A8DAC68D5}"/>
              </a:ext>
            </a:extLst>
          </p:cNvPr>
          <p:cNvSpPr/>
          <p:nvPr/>
        </p:nvSpPr>
        <p:spPr>
          <a:xfrm>
            <a:off x="6346371" y="3542830"/>
            <a:ext cx="375331" cy="170905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CB</a:t>
            </a:r>
            <a:endParaRPr lang="zh-CN" altLang="en-US" dirty="0"/>
          </a:p>
        </p:txBody>
      </p:sp>
      <p:cxnSp>
        <p:nvCxnSpPr>
          <p:cNvPr id="10" name="直接箭头连接符 9">
            <a:extLst>
              <a:ext uri="{FF2B5EF4-FFF2-40B4-BE49-F238E27FC236}">
                <a16:creationId xmlns:a16="http://schemas.microsoft.com/office/drawing/2014/main" id="{EB351E4D-24C4-6B46-9071-A0C8E20358DE}"/>
              </a:ext>
            </a:extLst>
          </p:cNvPr>
          <p:cNvCxnSpPr/>
          <p:nvPr/>
        </p:nvCxnSpPr>
        <p:spPr>
          <a:xfrm flipH="1" flipV="1">
            <a:off x="6847114" y="4757057"/>
            <a:ext cx="620486" cy="6640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12B6CB48-45CD-CD5C-8617-A2F5C91DDECA}"/>
              </a:ext>
            </a:extLst>
          </p:cNvPr>
          <p:cNvCxnSpPr>
            <a:cxnSpLocks/>
          </p:cNvCxnSpPr>
          <p:nvPr/>
        </p:nvCxnSpPr>
        <p:spPr>
          <a:xfrm flipV="1">
            <a:off x="6925394" y="3318246"/>
            <a:ext cx="566512" cy="8545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椭圆 16">
            <a:extLst>
              <a:ext uri="{FF2B5EF4-FFF2-40B4-BE49-F238E27FC236}">
                <a16:creationId xmlns:a16="http://schemas.microsoft.com/office/drawing/2014/main" id="{A415A01E-D78E-3412-13ED-639ADFB07074}"/>
              </a:ext>
            </a:extLst>
          </p:cNvPr>
          <p:cNvSpPr/>
          <p:nvPr/>
        </p:nvSpPr>
        <p:spPr>
          <a:xfrm>
            <a:off x="7323225" y="3599894"/>
            <a:ext cx="261440" cy="27719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A78D118-C54A-5855-BA4E-54D58CD75FF0}"/>
              </a:ext>
            </a:extLst>
          </p:cNvPr>
          <p:cNvSpPr txBox="1"/>
          <p:nvPr/>
        </p:nvSpPr>
        <p:spPr>
          <a:xfrm>
            <a:off x="9959600" y="3111060"/>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1" name="文本框 20">
            <a:extLst>
              <a:ext uri="{FF2B5EF4-FFF2-40B4-BE49-F238E27FC236}">
                <a16:creationId xmlns:a16="http://schemas.microsoft.com/office/drawing/2014/main" id="{CB63CEA7-4D66-C05B-7521-F32456C238DE}"/>
              </a:ext>
            </a:extLst>
          </p:cNvPr>
          <p:cNvSpPr txBox="1"/>
          <p:nvPr/>
        </p:nvSpPr>
        <p:spPr>
          <a:xfrm>
            <a:off x="8559518" y="3142408"/>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2" name="文本框 21">
            <a:extLst>
              <a:ext uri="{FF2B5EF4-FFF2-40B4-BE49-F238E27FC236}">
                <a16:creationId xmlns:a16="http://schemas.microsoft.com/office/drawing/2014/main" id="{4F9C2325-1CA5-DA97-F5BF-668DFA934448}"/>
              </a:ext>
            </a:extLst>
          </p:cNvPr>
          <p:cNvSpPr txBox="1"/>
          <p:nvPr/>
        </p:nvSpPr>
        <p:spPr>
          <a:xfrm>
            <a:off x="8510743" y="4934282"/>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3" name="文本框 22">
            <a:extLst>
              <a:ext uri="{FF2B5EF4-FFF2-40B4-BE49-F238E27FC236}">
                <a16:creationId xmlns:a16="http://schemas.microsoft.com/office/drawing/2014/main" id="{9D1B64C9-08E6-3C7A-128D-7C65FD115157}"/>
              </a:ext>
            </a:extLst>
          </p:cNvPr>
          <p:cNvSpPr txBox="1"/>
          <p:nvPr/>
        </p:nvSpPr>
        <p:spPr>
          <a:xfrm>
            <a:off x="9255384" y="4934282"/>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4" name="文本框 23">
            <a:extLst>
              <a:ext uri="{FF2B5EF4-FFF2-40B4-BE49-F238E27FC236}">
                <a16:creationId xmlns:a16="http://schemas.microsoft.com/office/drawing/2014/main" id="{9467D5E6-3F4B-E514-A8B1-D4D8EC009B4F}"/>
              </a:ext>
            </a:extLst>
          </p:cNvPr>
          <p:cNvSpPr txBox="1"/>
          <p:nvPr/>
        </p:nvSpPr>
        <p:spPr>
          <a:xfrm>
            <a:off x="9228982" y="3131800"/>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5" name="文本框 24">
            <a:extLst>
              <a:ext uri="{FF2B5EF4-FFF2-40B4-BE49-F238E27FC236}">
                <a16:creationId xmlns:a16="http://schemas.microsoft.com/office/drawing/2014/main" id="{8DD58BAA-362E-6571-0F96-F05BB0EAFC64}"/>
              </a:ext>
            </a:extLst>
          </p:cNvPr>
          <p:cNvSpPr txBox="1"/>
          <p:nvPr/>
        </p:nvSpPr>
        <p:spPr>
          <a:xfrm>
            <a:off x="10115540" y="4934282"/>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6" name="椭圆 25">
            <a:extLst>
              <a:ext uri="{FF2B5EF4-FFF2-40B4-BE49-F238E27FC236}">
                <a16:creationId xmlns:a16="http://schemas.microsoft.com/office/drawing/2014/main" id="{E60608F9-0DAB-589A-A705-9006E657475E}"/>
              </a:ext>
            </a:extLst>
          </p:cNvPr>
          <p:cNvSpPr/>
          <p:nvPr/>
        </p:nvSpPr>
        <p:spPr>
          <a:xfrm>
            <a:off x="7146126" y="3918129"/>
            <a:ext cx="261440" cy="27719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E5634EC8-ACB9-ED5A-BE15-3D9850B3EA19}"/>
              </a:ext>
            </a:extLst>
          </p:cNvPr>
          <p:cNvSpPr/>
          <p:nvPr/>
        </p:nvSpPr>
        <p:spPr>
          <a:xfrm>
            <a:off x="7015406" y="4656609"/>
            <a:ext cx="261440" cy="27719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2C8EAB7-7740-5EE5-7984-8F157F6E50B6}"/>
              </a:ext>
            </a:extLst>
          </p:cNvPr>
          <p:cNvSpPr/>
          <p:nvPr/>
        </p:nvSpPr>
        <p:spPr>
          <a:xfrm>
            <a:off x="7256150" y="4933803"/>
            <a:ext cx="261440" cy="27719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DE2C32B-3431-2DB4-879B-691FFF944262}"/>
              </a:ext>
            </a:extLst>
          </p:cNvPr>
          <p:cNvSpPr txBox="1"/>
          <p:nvPr/>
        </p:nvSpPr>
        <p:spPr>
          <a:xfrm>
            <a:off x="6847114" y="1410205"/>
            <a:ext cx="5788469" cy="523220"/>
          </a:xfrm>
          <a:prstGeom prst="rect">
            <a:avLst/>
          </a:prstGeom>
          <a:noFill/>
        </p:spPr>
        <p:txBody>
          <a:bodyPr wrap="square" rtlCol="0">
            <a:spAutoFit/>
          </a:bodyPr>
          <a:lstStyle/>
          <a:p>
            <a:r>
              <a:rPr lang="en-US" altLang="zh-CN" sz="2800" dirty="0">
                <a:latin typeface="Chalkboard SE" panose="03050602040202020205"/>
              </a:rPr>
              <a:t>This is a quantum version capacitor</a:t>
            </a:r>
            <a:endParaRPr lang="zh-CN" altLang="en-US" sz="2800" dirty="0">
              <a:latin typeface="Chalkboard SE" panose="03050602040202020205"/>
            </a:endParaRPr>
          </a:p>
        </p:txBody>
      </p:sp>
    </p:spTree>
    <p:extLst>
      <p:ext uri="{BB962C8B-B14F-4D97-AF65-F5344CB8AC3E}">
        <p14:creationId xmlns:p14="http://schemas.microsoft.com/office/powerpoint/2010/main" val="116466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6133FE-ED64-C1F3-3F9E-7F7439033B1D}"/>
              </a:ext>
            </a:extLst>
          </p:cNvPr>
          <p:cNvSpPr>
            <a:spLocks noGrp="1"/>
          </p:cNvSpPr>
          <p:nvPr>
            <p:ph type="title"/>
          </p:nvPr>
        </p:nvSpPr>
        <p:spPr/>
        <p:txBody>
          <a:bodyPr/>
          <a:lstStyle/>
          <a:p>
            <a:r>
              <a:rPr lang="en-US" altLang="zh-CN" b="0" dirty="0">
                <a:latin typeface="Chalkboard SE"/>
              </a:rPr>
              <a:t>Another Analogy—Global/local electron Trap </a:t>
            </a:r>
            <a:endParaRPr lang="zh-CN" altLang="en-US" b="0" dirty="0"/>
          </a:p>
        </p:txBody>
      </p:sp>
      <p:sp>
        <p:nvSpPr>
          <p:cNvPr id="4" name="灯片编号占位符 3">
            <a:extLst>
              <a:ext uri="{FF2B5EF4-FFF2-40B4-BE49-F238E27FC236}">
                <a16:creationId xmlns:a16="http://schemas.microsoft.com/office/drawing/2014/main" id="{99F63158-0484-02DD-D9E2-B4AAA4D1D9D7}"/>
              </a:ext>
            </a:extLst>
          </p:cNvPr>
          <p:cNvSpPr>
            <a:spLocks noGrp="1"/>
          </p:cNvSpPr>
          <p:nvPr>
            <p:ph type="sldNum" sz="quarter" idx="12"/>
          </p:nvPr>
        </p:nvSpPr>
        <p:spPr/>
        <p:txBody>
          <a:bodyPr/>
          <a:lstStyle/>
          <a:p>
            <a:fld id="{BA95BFDB-4AB5-4EB8-A7FD-FBD2047DF0CA}" type="slidenum">
              <a:rPr lang="zh-CN" altLang="en-US" smtClean="0"/>
              <a:t>17</a:t>
            </a:fld>
            <a:endParaRPr lang="zh-CN" altLang="en-US" dirty="0"/>
          </a:p>
        </p:txBody>
      </p:sp>
      <p:pic>
        <p:nvPicPr>
          <p:cNvPr id="5122" name="Picture 2">
            <a:extLst>
              <a:ext uri="{FF2B5EF4-FFF2-40B4-BE49-F238E27FC236}">
                <a16:creationId xmlns:a16="http://schemas.microsoft.com/office/drawing/2014/main" id="{1DFDEE49-59CB-9680-C063-4D1643CFEE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737" y="1100801"/>
            <a:ext cx="11089784" cy="485232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F7FC7CC-B7D3-178F-8BB9-90C294DFEB9D}"/>
              </a:ext>
            </a:extLst>
          </p:cNvPr>
          <p:cNvSpPr txBox="1"/>
          <p:nvPr/>
        </p:nvSpPr>
        <p:spPr>
          <a:xfrm>
            <a:off x="493832" y="6156338"/>
            <a:ext cx="11389593" cy="338554"/>
          </a:xfrm>
          <a:prstGeom prst="rect">
            <a:avLst/>
          </a:prstGeom>
          <a:noFill/>
        </p:spPr>
        <p:txBody>
          <a:bodyPr wrap="square" rtlCol="0">
            <a:spAutoFit/>
          </a:bodyPr>
          <a:lstStyle/>
          <a:p>
            <a:r>
              <a:rPr lang="en-US" altLang="zh-CN" sz="1600" dirty="0">
                <a:latin typeface="Chalkboard SE" panose="03050602040202020205"/>
              </a:rPr>
              <a:t>A random picture of a band diagram that contains a global and local trap I found from some molecular computational physics journal</a:t>
            </a:r>
            <a:endParaRPr lang="zh-CN" altLang="en-US" sz="1600" dirty="0">
              <a:latin typeface="Chalkboard SE" panose="03050602040202020205"/>
            </a:endParaRPr>
          </a:p>
        </p:txBody>
      </p:sp>
      <p:sp>
        <p:nvSpPr>
          <p:cNvPr id="6" name="椭圆 5">
            <a:extLst>
              <a:ext uri="{FF2B5EF4-FFF2-40B4-BE49-F238E27FC236}">
                <a16:creationId xmlns:a16="http://schemas.microsoft.com/office/drawing/2014/main" id="{B9C9BCF6-B9E5-BFEB-0E37-C7A729D6AE06}"/>
              </a:ext>
            </a:extLst>
          </p:cNvPr>
          <p:cNvSpPr/>
          <p:nvPr/>
        </p:nvSpPr>
        <p:spPr>
          <a:xfrm>
            <a:off x="4974426" y="4765854"/>
            <a:ext cx="261440" cy="277194"/>
          </a:xfrm>
          <a:prstGeom prst="ellipse">
            <a:avLst/>
          </a:prstGeom>
          <a:solidFill>
            <a:schemeClr val="accent1">
              <a:lumMod val="40000"/>
              <a:lumOff val="6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D2F24108-7CE1-4395-AEE5-F6E49E41CB31}"/>
              </a:ext>
            </a:extLst>
          </p:cNvPr>
          <p:cNvSpPr/>
          <p:nvPr/>
        </p:nvSpPr>
        <p:spPr>
          <a:xfrm>
            <a:off x="3555201" y="3727629"/>
            <a:ext cx="261440" cy="277194"/>
          </a:xfrm>
          <a:prstGeom prst="ellipse">
            <a:avLst/>
          </a:prstGeom>
          <a:solidFill>
            <a:schemeClr val="accent1">
              <a:lumMod val="40000"/>
              <a:lumOff val="6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弧形 7">
            <a:extLst>
              <a:ext uri="{FF2B5EF4-FFF2-40B4-BE49-F238E27FC236}">
                <a16:creationId xmlns:a16="http://schemas.microsoft.com/office/drawing/2014/main" id="{7679A38D-3CDD-06E6-6CE7-B377F50748D1}"/>
              </a:ext>
            </a:extLst>
          </p:cNvPr>
          <p:cNvSpPr/>
          <p:nvPr/>
        </p:nvSpPr>
        <p:spPr>
          <a:xfrm>
            <a:off x="2847975" y="3854108"/>
            <a:ext cx="2562225" cy="949146"/>
          </a:xfrm>
          <a:prstGeom prst="arc">
            <a:avLst>
              <a:gd name="adj1" fmla="val 15255131"/>
              <a:gd name="adj2" fmla="val 911267"/>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229394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C2C1885-3F10-CC65-2EE7-8DB8D1B97063}"/>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8C4AB60B-D57B-776A-EC09-B64A9917F130}"/>
              </a:ext>
            </a:extLst>
          </p:cNvPr>
          <p:cNvSpPr>
            <a:spLocks noGrp="1"/>
          </p:cNvSpPr>
          <p:nvPr>
            <p:ph type="sldNum" sz="quarter" idx="12"/>
          </p:nvPr>
        </p:nvSpPr>
        <p:spPr/>
        <p:txBody>
          <a:bodyPr/>
          <a:lstStyle/>
          <a:p>
            <a:fld id="{BA95BFDB-4AB5-4EB8-A7FD-FBD2047DF0CA}" type="slidenum">
              <a:rPr lang="zh-CN" altLang="en-US" smtClean="0"/>
              <a:t>18</a:t>
            </a:fld>
            <a:endParaRPr lang="zh-CN" altLang="en-US" dirty="0"/>
          </a:p>
        </p:txBody>
      </p:sp>
      <p:sp>
        <p:nvSpPr>
          <p:cNvPr id="5" name="文本框 4">
            <a:extLst>
              <a:ext uri="{FF2B5EF4-FFF2-40B4-BE49-F238E27FC236}">
                <a16:creationId xmlns:a16="http://schemas.microsoft.com/office/drawing/2014/main" id="{D4A06EBD-FA6F-8F93-6CAA-07CCA5B95403}"/>
              </a:ext>
            </a:extLst>
          </p:cNvPr>
          <p:cNvSpPr txBox="1"/>
          <p:nvPr/>
        </p:nvSpPr>
        <p:spPr>
          <a:xfrm>
            <a:off x="831798" y="2768597"/>
            <a:ext cx="10328367" cy="2246769"/>
          </a:xfrm>
          <a:prstGeom prst="rect">
            <a:avLst/>
          </a:prstGeom>
          <a:noFill/>
        </p:spPr>
        <p:txBody>
          <a:bodyPr wrap="square" rtlCol="0">
            <a:spAutoFit/>
          </a:bodyPr>
          <a:lstStyle/>
          <a:p>
            <a:pPr>
              <a:lnSpc>
                <a:spcPct val="150000"/>
              </a:lnSpc>
            </a:pPr>
            <a:r>
              <a:rPr kumimoji="1" lang="en-US" altLang="zh-CN" sz="4000" dirty="0">
                <a:latin typeface="Chalkboard SE Light" panose="03050602040202020205" pitchFamily="66" charset="0"/>
              </a:rPr>
              <a:t>What do I mean by “defect”?</a:t>
            </a:r>
          </a:p>
          <a:p>
            <a:endParaRPr kumimoji="1" lang="en-US" altLang="zh-CN" sz="4000" dirty="0">
              <a:latin typeface="Chalkboard SE Light" panose="03050602040202020205" pitchFamily="66" charset="0"/>
            </a:endParaRPr>
          </a:p>
          <a:p>
            <a:endParaRPr kumimoji="1" lang="zh-CN" altLang="en-US" sz="4000" dirty="0">
              <a:latin typeface="Chalkboard SE Light" panose="03050602040202020205" pitchFamily="66" charset="0"/>
            </a:endParaRPr>
          </a:p>
        </p:txBody>
      </p:sp>
    </p:spTree>
    <p:extLst>
      <p:ext uri="{BB962C8B-B14F-4D97-AF65-F5344CB8AC3E}">
        <p14:creationId xmlns:p14="http://schemas.microsoft.com/office/powerpoint/2010/main" val="248126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7C2EED8-0230-ADD4-D344-C43DA7B72B24}"/>
              </a:ext>
            </a:extLst>
          </p:cNvPr>
          <p:cNvSpPr>
            <a:spLocks noGrp="1"/>
          </p:cNvSpPr>
          <p:nvPr>
            <p:ph type="title"/>
          </p:nvPr>
        </p:nvSpPr>
        <p:spPr/>
        <p:txBody>
          <a:bodyPr/>
          <a:lstStyle/>
          <a:p>
            <a:r>
              <a:rPr lang="en-US" altLang="zh-CN" dirty="0"/>
              <a:t>Jargon definition</a:t>
            </a:r>
            <a:endParaRPr lang="zh-CN" altLang="en-US" dirty="0"/>
          </a:p>
        </p:txBody>
      </p:sp>
      <p:sp>
        <p:nvSpPr>
          <p:cNvPr id="4" name="灯片编号占位符 3">
            <a:extLst>
              <a:ext uri="{FF2B5EF4-FFF2-40B4-BE49-F238E27FC236}">
                <a16:creationId xmlns:a16="http://schemas.microsoft.com/office/drawing/2014/main" id="{C36C629E-BF2B-A756-D840-AFA0F780E6CA}"/>
              </a:ext>
            </a:extLst>
          </p:cNvPr>
          <p:cNvSpPr>
            <a:spLocks noGrp="1"/>
          </p:cNvSpPr>
          <p:nvPr>
            <p:ph type="sldNum" sz="quarter" idx="12"/>
          </p:nvPr>
        </p:nvSpPr>
        <p:spPr/>
        <p:txBody>
          <a:bodyPr/>
          <a:lstStyle/>
          <a:p>
            <a:fld id="{BA95BFDB-4AB5-4EB8-A7FD-FBD2047DF0CA}" type="slidenum">
              <a:rPr lang="zh-CN" altLang="en-US" smtClean="0"/>
              <a:t>19</a:t>
            </a:fld>
            <a:endParaRPr lang="zh-CN" altLang="en-US" dirty="0"/>
          </a:p>
        </p:txBody>
      </p:sp>
      <p:sp>
        <p:nvSpPr>
          <p:cNvPr id="5" name="文本框 4">
            <a:extLst>
              <a:ext uri="{FF2B5EF4-FFF2-40B4-BE49-F238E27FC236}">
                <a16:creationId xmlns:a16="http://schemas.microsoft.com/office/drawing/2014/main" id="{0AAA85F9-945A-8682-C726-DA6DFAFD3627}"/>
              </a:ext>
            </a:extLst>
          </p:cNvPr>
          <p:cNvSpPr txBox="1"/>
          <p:nvPr/>
        </p:nvSpPr>
        <p:spPr>
          <a:xfrm>
            <a:off x="746758" y="2014563"/>
            <a:ext cx="10328367" cy="3696525"/>
          </a:xfrm>
          <a:prstGeom prst="rect">
            <a:avLst/>
          </a:prstGeom>
          <a:noFill/>
        </p:spPr>
        <p:txBody>
          <a:bodyPr wrap="square">
            <a:spAutoFit/>
          </a:bodyPr>
          <a:lstStyle/>
          <a:p>
            <a:pPr lvl="1">
              <a:lnSpc>
                <a:spcPct val="150000"/>
              </a:lnSpc>
            </a:pPr>
            <a:r>
              <a:rPr kumimoji="1" lang="en-US" altLang="zh-CN" sz="2800" b="1" dirty="0">
                <a:latin typeface="Chalkboard SE Light" panose="03050602040202020205" pitchFamily="66" charset="0"/>
              </a:rPr>
              <a:t>Defect</a:t>
            </a:r>
            <a:r>
              <a:rPr kumimoji="1" lang="en-US" altLang="zh-CN" sz="2800" dirty="0">
                <a:latin typeface="Chalkboard SE Light" panose="03050602040202020205" pitchFamily="66" charset="0"/>
              </a:rPr>
              <a:t> := </a:t>
            </a:r>
            <a:r>
              <a:rPr lang="en-US" altLang="zh-CN" sz="2800" dirty="0"/>
              <a:t>locally does not obey crystal symmetry</a:t>
            </a:r>
          </a:p>
          <a:p>
            <a:pPr lvl="1">
              <a:lnSpc>
                <a:spcPct val="150000"/>
              </a:lnSpc>
            </a:pPr>
            <a:endParaRPr kumimoji="1" lang="en-US" altLang="zh-CN" sz="2800" dirty="0">
              <a:latin typeface="Chalkboard SE Light" panose="03050602040202020205" pitchFamily="66" charset="0"/>
            </a:endParaRPr>
          </a:p>
          <a:p>
            <a:pPr lvl="1">
              <a:lnSpc>
                <a:spcPct val="150000"/>
              </a:lnSpc>
            </a:pPr>
            <a:endParaRPr kumimoji="1" lang="en-US" altLang="zh-CN" sz="2800" dirty="0">
              <a:latin typeface="Chalkboard SE Light" panose="03050602040202020205" pitchFamily="66" charset="0"/>
            </a:endParaRPr>
          </a:p>
          <a:p>
            <a:pPr lvl="1">
              <a:lnSpc>
                <a:spcPct val="150000"/>
              </a:lnSpc>
            </a:pPr>
            <a:r>
              <a:rPr kumimoji="1" lang="en-US" altLang="zh-CN" sz="2800" b="1" dirty="0">
                <a:latin typeface="Chalkboard SE Light" panose="03050602040202020205" pitchFamily="66" charset="0"/>
              </a:rPr>
              <a:t>Defect State </a:t>
            </a:r>
            <a:r>
              <a:rPr kumimoji="1" lang="en-US" altLang="zh-CN" sz="2800" dirty="0">
                <a:latin typeface="Chalkboard SE Light" panose="03050602040202020205" pitchFamily="66" charset="0"/>
              </a:rPr>
              <a:t>:= eigenstate for the local Hamiltonian(</a:t>
            </a:r>
            <a:r>
              <a:rPr lang="en-US" altLang="zh-CN" sz="2800" dirty="0">
                <a:sym typeface="Wingdings" panose="05000000000000000000" pitchFamily="2" charset="2"/>
              </a:rPr>
              <a:t>Depends on how strong the local Hamiltonian coupled to the environment )</a:t>
            </a:r>
          </a:p>
          <a:p>
            <a:pPr lvl="1">
              <a:lnSpc>
                <a:spcPct val="150000"/>
              </a:lnSpc>
            </a:pPr>
            <a:endParaRPr kumimoji="1" lang="en-US" altLang="zh-CN" dirty="0">
              <a:latin typeface="Chalkboard SE Light" panose="03050602040202020205" pitchFamily="66" charset="0"/>
              <a:sym typeface="Wingdings" panose="05000000000000000000" pitchFamily="2" charset="2"/>
            </a:endParaRPr>
          </a:p>
        </p:txBody>
      </p:sp>
    </p:spTree>
    <p:extLst>
      <p:ext uri="{BB962C8B-B14F-4D97-AF65-F5344CB8AC3E}">
        <p14:creationId xmlns:p14="http://schemas.microsoft.com/office/powerpoint/2010/main" val="183779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E067E4-103A-74E6-29A8-68B15EA68CC1}"/>
              </a:ext>
            </a:extLst>
          </p:cNvPr>
          <p:cNvSpPr>
            <a:spLocks noGrp="1"/>
          </p:cNvSpPr>
          <p:nvPr>
            <p:ph type="title"/>
          </p:nvPr>
        </p:nvSpPr>
        <p:spPr/>
        <p:txBody>
          <a:bodyPr/>
          <a:lstStyle/>
          <a:p>
            <a:r>
              <a:rPr kumimoji="1" lang="en-US" altLang="zh-CN" b="0" dirty="0">
                <a:latin typeface="Chalkboard SE Light" panose="03050602040202020205" pitchFamily="66" charset="0"/>
              </a:rPr>
              <a:t>Nonlinear Optics Reaction in General</a:t>
            </a:r>
            <a:endParaRPr kumimoji="1" lang="zh-CN" altLang="en-US" b="0" baseline="3000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789A3F48-EE16-F792-B842-0BBDB2D7B678}"/>
              </a:ext>
            </a:extLst>
          </p:cNvPr>
          <p:cNvSpPr>
            <a:spLocks noGrp="1"/>
          </p:cNvSpPr>
          <p:nvPr>
            <p:ph type="sldNum" sz="quarter" idx="12"/>
          </p:nvPr>
        </p:nvSpPr>
        <p:spPr/>
        <p:txBody>
          <a:bodyPr/>
          <a:lstStyle/>
          <a:p>
            <a:fld id="{BA95BFDB-4AB5-4EB8-A7FD-FBD2047DF0CA}" type="slidenum">
              <a:rPr lang="zh-CN" altLang="en-US" smtClean="0"/>
              <a:t>2</a:t>
            </a:fld>
            <a:endParaRPr lang="zh-CN" altLang="en-US" dirty="0"/>
          </a:p>
        </p:txBody>
      </p:sp>
      <p:pic>
        <p:nvPicPr>
          <p:cNvPr id="10" name="图片 9">
            <a:extLst>
              <a:ext uri="{FF2B5EF4-FFF2-40B4-BE49-F238E27FC236}">
                <a16:creationId xmlns:a16="http://schemas.microsoft.com/office/drawing/2014/main" id="{1D3F2105-D754-E0DC-8983-31BE257E1FA7}"/>
              </a:ext>
            </a:extLst>
          </p:cNvPr>
          <p:cNvPicPr>
            <a:picLocks noChangeAspect="1"/>
          </p:cNvPicPr>
          <p:nvPr/>
        </p:nvPicPr>
        <p:blipFill>
          <a:blip r:embed="rId2"/>
          <a:stretch>
            <a:fillRect/>
          </a:stretch>
        </p:blipFill>
        <p:spPr>
          <a:xfrm>
            <a:off x="1208376" y="2880864"/>
            <a:ext cx="3394852" cy="3244447"/>
          </a:xfrm>
          <a:prstGeom prst="rect">
            <a:avLst/>
          </a:prstGeom>
        </p:spPr>
      </p:pic>
      <p:pic>
        <p:nvPicPr>
          <p:cNvPr id="11" name="图片 10">
            <a:extLst>
              <a:ext uri="{FF2B5EF4-FFF2-40B4-BE49-F238E27FC236}">
                <a16:creationId xmlns:a16="http://schemas.microsoft.com/office/drawing/2014/main" id="{4CF358BB-E7C3-681C-F9C7-9CAA3B64BA24}"/>
              </a:ext>
            </a:extLst>
          </p:cNvPr>
          <p:cNvPicPr>
            <a:picLocks noChangeAspect="1"/>
          </p:cNvPicPr>
          <p:nvPr/>
        </p:nvPicPr>
        <p:blipFill>
          <a:blip r:embed="rId3"/>
          <a:stretch>
            <a:fillRect/>
          </a:stretch>
        </p:blipFill>
        <p:spPr>
          <a:xfrm>
            <a:off x="6641924" y="3189481"/>
            <a:ext cx="3394853" cy="2935830"/>
          </a:xfrm>
          <a:prstGeom prst="rect">
            <a:avLst/>
          </a:prstGeom>
        </p:spPr>
      </p:pic>
      <p:sp>
        <p:nvSpPr>
          <p:cNvPr id="12" name="文本框 11">
            <a:extLst>
              <a:ext uri="{FF2B5EF4-FFF2-40B4-BE49-F238E27FC236}">
                <a16:creationId xmlns:a16="http://schemas.microsoft.com/office/drawing/2014/main" id="{FF52BE1B-73F4-9491-A950-27E453167915}"/>
              </a:ext>
            </a:extLst>
          </p:cNvPr>
          <p:cNvSpPr txBox="1"/>
          <p:nvPr/>
        </p:nvSpPr>
        <p:spPr>
          <a:xfrm>
            <a:off x="865522" y="2364667"/>
            <a:ext cx="2504661" cy="523220"/>
          </a:xfrm>
          <a:prstGeom prst="rect">
            <a:avLst/>
          </a:prstGeom>
          <a:noFill/>
        </p:spPr>
        <p:txBody>
          <a:bodyPr wrap="square" rtlCol="0">
            <a:spAutoFit/>
          </a:bodyPr>
          <a:lstStyle/>
          <a:p>
            <a:r>
              <a:rPr kumimoji="1" lang="en-US" altLang="zh-CN" sz="2800" dirty="0">
                <a:latin typeface="Chalkboard SE" panose="03050602040202020205" pitchFamily="66" charset="0"/>
              </a:rPr>
              <a:t>Constraint 1: </a:t>
            </a:r>
            <a:endParaRPr kumimoji="1" lang="zh-CN" altLang="en-US" sz="2800" dirty="0">
              <a:latin typeface="Chalkboard SE" panose="03050602040202020205" pitchFamily="66" charset="0"/>
            </a:endParaRPr>
          </a:p>
        </p:txBody>
      </p:sp>
      <p:sp>
        <p:nvSpPr>
          <p:cNvPr id="13" name="文本框 12">
            <a:extLst>
              <a:ext uri="{FF2B5EF4-FFF2-40B4-BE49-F238E27FC236}">
                <a16:creationId xmlns:a16="http://schemas.microsoft.com/office/drawing/2014/main" id="{F4C422DD-C06F-C0A5-F1E4-1D32A99FC748}"/>
              </a:ext>
            </a:extLst>
          </p:cNvPr>
          <p:cNvSpPr txBox="1"/>
          <p:nvPr/>
        </p:nvSpPr>
        <p:spPr>
          <a:xfrm>
            <a:off x="6543680" y="2402391"/>
            <a:ext cx="2504661" cy="523220"/>
          </a:xfrm>
          <a:prstGeom prst="rect">
            <a:avLst/>
          </a:prstGeom>
          <a:noFill/>
        </p:spPr>
        <p:txBody>
          <a:bodyPr wrap="square" rtlCol="0">
            <a:spAutoFit/>
          </a:bodyPr>
          <a:lstStyle/>
          <a:p>
            <a:r>
              <a:rPr kumimoji="1" lang="en-US" altLang="zh-CN" sz="2800" dirty="0">
                <a:latin typeface="Chalkboard SE" panose="03050602040202020205" pitchFamily="66" charset="0"/>
              </a:rPr>
              <a:t>Constraint 2: </a:t>
            </a:r>
            <a:endParaRPr kumimoji="1" lang="zh-CN" altLang="en-US" sz="2800" dirty="0">
              <a:latin typeface="Chalkboard SE" panose="03050602040202020205" pitchFamily="66" charset="0"/>
            </a:endParaRPr>
          </a:p>
        </p:txBody>
      </p:sp>
      <p:sp>
        <p:nvSpPr>
          <p:cNvPr id="14" name="文本框 13">
            <a:extLst>
              <a:ext uri="{FF2B5EF4-FFF2-40B4-BE49-F238E27FC236}">
                <a16:creationId xmlns:a16="http://schemas.microsoft.com/office/drawing/2014/main" id="{3E4C32D3-A8F6-59AD-174F-597C4463BA3B}"/>
              </a:ext>
            </a:extLst>
          </p:cNvPr>
          <p:cNvSpPr txBox="1"/>
          <p:nvPr/>
        </p:nvSpPr>
        <p:spPr>
          <a:xfrm>
            <a:off x="1208376" y="1532268"/>
            <a:ext cx="9225612" cy="523220"/>
          </a:xfrm>
          <a:prstGeom prst="rect">
            <a:avLst/>
          </a:prstGeom>
          <a:noFill/>
        </p:spPr>
        <p:txBody>
          <a:bodyPr wrap="square" rtlCol="0">
            <a:spAutoFit/>
          </a:bodyPr>
          <a:lstStyle/>
          <a:p>
            <a:r>
              <a:rPr kumimoji="1" lang="en-US" altLang="zh-CN" sz="2800" dirty="0">
                <a:latin typeface="Chalkboard SE Light" panose="03050602040202020205" pitchFamily="66" charset="0"/>
              </a:rPr>
              <a:t>Phase Match ≡ Meet both constraints at the same time </a:t>
            </a:r>
            <a:endParaRPr kumimoji="1" lang="zh-CN" altLang="en-US" sz="2800" dirty="0">
              <a:latin typeface="Chalkboard SE Light" panose="03050602040202020205" pitchFamily="66" charset="0"/>
            </a:endParaRPr>
          </a:p>
        </p:txBody>
      </p:sp>
    </p:spTree>
    <p:extLst>
      <p:ext uri="{BB962C8B-B14F-4D97-AF65-F5344CB8AC3E}">
        <p14:creationId xmlns:p14="http://schemas.microsoft.com/office/powerpoint/2010/main" val="35646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6C134E5-7B25-79D8-0043-B7B1C9489373}"/>
              </a:ext>
            </a:extLst>
          </p:cNvPr>
          <p:cNvSpPr>
            <a:spLocks noGrp="1"/>
          </p:cNvSpPr>
          <p:nvPr>
            <p:ph type="title"/>
          </p:nvPr>
        </p:nvSpPr>
        <p:spPr/>
        <p:txBody>
          <a:bodyPr/>
          <a:lstStyle/>
          <a:p>
            <a:r>
              <a:rPr kumimoji="1" lang="en-US" altLang="zh-CN" b="0" dirty="0">
                <a:latin typeface="Chalkboard SE Light" panose="03050602040202020205" pitchFamily="66" charset="0"/>
              </a:rPr>
              <a:t>What do I mean by “defect”?</a:t>
            </a:r>
            <a:r>
              <a:rPr lang="en-US" altLang="zh-CN" b="0" dirty="0">
                <a:latin typeface="Chalkboard SE" panose="03050602040202020205"/>
              </a:rPr>
              <a:t>: Example 1</a:t>
            </a:r>
            <a:endParaRPr lang="zh-CN" altLang="en-US" b="0" dirty="0">
              <a:latin typeface="Chalkboard SE" panose="03050602040202020205"/>
            </a:endParaRPr>
          </a:p>
        </p:txBody>
      </p:sp>
      <p:sp>
        <p:nvSpPr>
          <p:cNvPr id="4" name="灯片编号占位符 3">
            <a:extLst>
              <a:ext uri="{FF2B5EF4-FFF2-40B4-BE49-F238E27FC236}">
                <a16:creationId xmlns:a16="http://schemas.microsoft.com/office/drawing/2014/main" id="{3F66E37E-1EFC-88CD-C5C6-7BC68E798290}"/>
              </a:ext>
            </a:extLst>
          </p:cNvPr>
          <p:cNvSpPr>
            <a:spLocks noGrp="1"/>
          </p:cNvSpPr>
          <p:nvPr>
            <p:ph type="sldNum" sz="quarter" idx="12"/>
          </p:nvPr>
        </p:nvSpPr>
        <p:spPr/>
        <p:txBody>
          <a:bodyPr/>
          <a:lstStyle/>
          <a:p>
            <a:fld id="{BA95BFDB-4AB5-4EB8-A7FD-FBD2047DF0CA}" type="slidenum">
              <a:rPr lang="zh-CN" altLang="en-US" smtClean="0"/>
              <a:t>20</a:t>
            </a:fld>
            <a:endParaRPr lang="zh-CN" altLang="en-US" dirty="0"/>
          </a:p>
        </p:txBody>
      </p:sp>
      <p:pic>
        <p:nvPicPr>
          <p:cNvPr id="8" name="图片 7">
            <a:extLst>
              <a:ext uri="{FF2B5EF4-FFF2-40B4-BE49-F238E27FC236}">
                <a16:creationId xmlns:a16="http://schemas.microsoft.com/office/drawing/2014/main" id="{428FD56C-8BFD-0F08-3B89-3FFBC4F4EF5E}"/>
              </a:ext>
            </a:extLst>
          </p:cNvPr>
          <p:cNvPicPr>
            <a:picLocks noChangeAspect="1"/>
          </p:cNvPicPr>
          <p:nvPr/>
        </p:nvPicPr>
        <p:blipFill>
          <a:blip r:embed="rId3"/>
          <a:stretch>
            <a:fillRect/>
          </a:stretch>
        </p:blipFill>
        <p:spPr>
          <a:xfrm>
            <a:off x="6237197" y="2680544"/>
            <a:ext cx="5538666" cy="2753657"/>
          </a:xfrm>
          <a:prstGeom prst="rect">
            <a:avLst/>
          </a:prstGeom>
        </p:spPr>
      </p:pic>
      <p:pic>
        <p:nvPicPr>
          <p:cNvPr id="13" name="图片 12">
            <a:extLst>
              <a:ext uri="{FF2B5EF4-FFF2-40B4-BE49-F238E27FC236}">
                <a16:creationId xmlns:a16="http://schemas.microsoft.com/office/drawing/2014/main" id="{9C2DA9F4-8458-7BFF-B469-577704761D6B}"/>
              </a:ext>
            </a:extLst>
          </p:cNvPr>
          <p:cNvPicPr>
            <a:picLocks noChangeAspect="1"/>
          </p:cNvPicPr>
          <p:nvPr/>
        </p:nvPicPr>
        <p:blipFill>
          <a:blip r:embed="rId4"/>
          <a:stretch>
            <a:fillRect/>
          </a:stretch>
        </p:blipFill>
        <p:spPr>
          <a:xfrm>
            <a:off x="250371" y="2105817"/>
            <a:ext cx="5588353" cy="3579679"/>
          </a:xfrm>
          <a:prstGeom prst="rect">
            <a:avLst/>
          </a:prstGeom>
        </p:spPr>
      </p:pic>
      <p:sp>
        <p:nvSpPr>
          <p:cNvPr id="11" name="对话气泡: 椭圆形 10">
            <a:extLst>
              <a:ext uri="{FF2B5EF4-FFF2-40B4-BE49-F238E27FC236}">
                <a16:creationId xmlns:a16="http://schemas.microsoft.com/office/drawing/2014/main" id="{D57DE1F7-6DD6-BBEC-7954-0C84BD6999AB}"/>
              </a:ext>
            </a:extLst>
          </p:cNvPr>
          <p:cNvSpPr/>
          <p:nvPr/>
        </p:nvSpPr>
        <p:spPr>
          <a:xfrm>
            <a:off x="9185064" y="1331906"/>
            <a:ext cx="2590799" cy="976269"/>
          </a:xfrm>
          <a:prstGeom prst="wedgeEllipse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halkboard SE"/>
              </a:rPr>
              <a:t>Popular belief:</a:t>
            </a:r>
          </a:p>
          <a:p>
            <a:pPr algn="ctr"/>
            <a:r>
              <a:rPr lang="en-US" altLang="zh-CN" dirty="0">
                <a:solidFill>
                  <a:schemeClr val="tx1"/>
                </a:solidFill>
                <a:latin typeface="Chalkboard SE"/>
              </a:rPr>
              <a:t>The defect in </a:t>
            </a:r>
            <a:r>
              <a:rPr lang="en-US" altLang="zh-CN" dirty="0" err="1">
                <a:solidFill>
                  <a:schemeClr val="tx1"/>
                </a:solidFill>
                <a:latin typeface="Chalkboard SE"/>
              </a:rPr>
              <a:t>SiN</a:t>
            </a:r>
            <a:r>
              <a:rPr lang="en-US" altLang="zh-CN" dirty="0">
                <a:solidFill>
                  <a:schemeClr val="tx1"/>
                </a:solidFill>
                <a:latin typeface="Chalkboard SE"/>
              </a:rPr>
              <a:t> is from </a:t>
            </a:r>
            <a:r>
              <a:rPr lang="en-US" altLang="zh-CN" b="1" dirty="0">
                <a:solidFill>
                  <a:schemeClr val="tx1"/>
                </a:solidFill>
                <a:latin typeface="Chalkboard SE"/>
              </a:rPr>
              <a:t>vacancy</a:t>
            </a:r>
            <a:endParaRPr lang="zh-CN" altLang="en-US" b="1" dirty="0">
              <a:solidFill>
                <a:schemeClr val="tx1"/>
              </a:solidFill>
              <a:latin typeface="Chalkboard SE"/>
            </a:endParaRPr>
          </a:p>
        </p:txBody>
      </p:sp>
      <p:sp>
        <p:nvSpPr>
          <p:cNvPr id="15" name="文本框 14">
            <a:extLst>
              <a:ext uri="{FF2B5EF4-FFF2-40B4-BE49-F238E27FC236}">
                <a16:creationId xmlns:a16="http://schemas.microsoft.com/office/drawing/2014/main" id="{D3188A2D-C2F8-08AC-8C19-DB3198A4997E}"/>
              </a:ext>
            </a:extLst>
          </p:cNvPr>
          <p:cNvSpPr txBox="1"/>
          <p:nvPr/>
        </p:nvSpPr>
        <p:spPr>
          <a:xfrm>
            <a:off x="357768" y="6447932"/>
            <a:ext cx="6112328" cy="261610"/>
          </a:xfrm>
          <a:prstGeom prst="rect">
            <a:avLst/>
          </a:prstGeom>
          <a:noFill/>
        </p:spPr>
        <p:txBody>
          <a:bodyPr wrap="square">
            <a:spAutoFit/>
          </a:bodyPr>
          <a:lstStyle/>
          <a:p>
            <a:r>
              <a:rPr lang="en-US" altLang="zh-CN" sz="1100" dirty="0">
                <a:latin typeface="Chalkboard SE" panose="03050602040202020205"/>
              </a:rPr>
              <a:t>VA </a:t>
            </a:r>
            <a:r>
              <a:rPr lang="en-US" altLang="zh-CN" sz="1100" dirty="0" err="1">
                <a:latin typeface="Chalkboard SE" panose="03050602040202020205"/>
              </a:rPr>
              <a:t>Gritsenko</a:t>
            </a:r>
            <a:r>
              <a:rPr lang="en-US" altLang="zh-CN" sz="1100" dirty="0">
                <a:latin typeface="Chalkboard SE" panose="03050602040202020205"/>
              </a:rPr>
              <a:t>, TV </a:t>
            </a:r>
            <a:r>
              <a:rPr lang="en-US" altLang="zh-CN" sz="1100" dirty="0" err="1">
                <a:latin typeface="Chalkboard SE" panose="03050602040202020205"/>
              </a:rPr>
              <a:t>Perevalov</a:t>
            </a:r>
            <a:r>
              <a:rPr lang="en-US" altLang="zh-CN" sz="1100" dirty="0">
                <a:latin typeface="Chalkboard SE" panose="03050602040202020205"/>
              </a:rPr>
              <a:t>, OM Orlov… - Applied Physics …, 2016 - pubs.aip.org</a:t>
            </a:r>
            <a:endParaRPr lang="zh-CN" altLang="en-US" sz="1100" dirty="0">
              <a:latin typeface="Chalkboard SE" panose="03050602040202020205"/>
            </a:endParaRPr>
          </a:p>
        </p:txBody>
      </p:sp>
      <p:sp>
        <p:nvSpPr>
          <p:cNvPr id="16" name="矩形 15">
            <a:extLst>
              <a:ext uri="{FF2B5EF4-FFF2-40B4-BE49-F238E27FC236}">
                <a16:creationId xmlns:a16="http://schemas.microsoft.com/office/drawing/2014/main" id="{B81104FD-7421-0902-B71B-A6D6717ED7C8}"/>
              </a:ext>
            </a:extLst>
          </p:cNvPr>
          <p:cNvSpPr/>
          <p:nvPr/>
        </p:nvSpPr>
        <p:spPr>
          <a:xfrm>
            <a:off x="518555" y="1133253"/>
            <a:ext cx="1628972"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rPr>
              <a:t>For </a:t>
            </a:r>
            <a:r>
              <a:rPr lang="en-US" altLang="zh-CN" sz="3600" b="0" cap="none" spc="0" dirty="0" err="1">
                <a:ln w="0"/>
                <a:solidFill>
                  <a:schemeClr val="tx1"/>
                </a:solidFill>
                <a:effectLst>
                  <a:outerShdw blurRad="38100" dist="19050" dir="2700000" algn="tl" rotWithShape="0">
                    <a:schemeClr val="dk1">
                      <a:alpha val="40000"/>
                    </a:schemeClr>
                  </a:outerShdw>
                </a:effectLst>
              </a:rPr>
              <a:t>SiN</a:t>
            </a: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
        <p:nvSpPr>
          <p:cNvPr id="17" name="文本框 16">
            <a:extLst>
              <a:ext uri="{FF2B5EF4-FFF2-40B4-BE49-F238E27FC236}">
                <a16:creationId xmlns:a16="http://schemas.microsoft.com/office/drawing/2014/main" id="{52735321-B58B-EE3B-EC63-0827ABDD196E}"/>
              </a:ext>
            </a:extLst>
          </p:cNvPr>
          <p:cNvSpPr txBox="1"/>
          <p:nvPr/>
        </p:nvSpPr>
        <p:spPr>
          <a:xfrm>
            <a:off x="6578952" y="2202562"/>
            <a:ext cx="4310743" cy="369332"/>
          </a:xfrm>
          <a:prstGeom prst="rect">
            <a:avLst/>
          </a:prstGeom>
          <a:noFill/>
        </p:spPr>
        <p:txBody>
          <a:bodyPr wrap="square" rtlCol="0">
            <a:spAutoFit/>
          </a:bodyPr>
          <a:lstStyle/>
          <a:p>
            <a:r>
              <a:rPr lang="en-US" altLang="zh-CN" b="1" dirty="0">
                <a:latin typeface="Chalkboard SE" panose="03050602040202020205"/>
              </a:rPr>
              <a:t>They call it “Memory Effect”</a:t>
            </a:r>
            <a:endParaRPr lang="zh-CN" altLang="en-US" b="1" dirty="0">
              <a:latin typeface="Chalkboard SE" panose="03050602040202020205"/>
            </a:endParaRPr>
          </a:p>
        </p:txBody>
      </p:sp>
      <p:sp>
        <p:nvSpPr>
          <p:cNvPr id="18" name="椭圆 17">
            <a:extLst>
              <a:ext uri="{FF2B5EF4-FFF2-40B4-BE49-F238E27FC236}">
                <a16:creationId xmlns:a16="http://schemas.microsoft.com/office/drawing/2014/main" id="{86D70FF3-79FF-06CC-627C-66BE87799C30}"/>
              </a:ext>
            </a:extLst>
          </p:cNvPr>
          <p:cNvSpPr/>
          <p:nvPr/>
        </p:nvSpPr>
        <p:spPr>
          <a:xfrm>
            <a:off x="8380821" y="3258905"/>
            <a:ext cx="353503" cy="34019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71B54C5-4D83-AA50-C2C4-F3C9C68FB7F4}"/>
              </a:ext>
            </a:extLst>
          </p:cNvPr>
          <p:cNvSpPr txBox="1"/>
          <p:nvPr/>
        </p:nvSpPr>
        <p:spPr>
          <a:xfrm>
            <a:off x="6079672" y="5827086"/>
            <a:ext cx="6112328" cy="465448"/>
          </a:xfrm>
          <a:prstGeom prst="rect">
            <a:avLst/>
          </a:prstGeom>
          <a:noFill/>
        </p:spPr>
        <p:txBody>
          <a:bodyPr wrap="square">
            <a:spAutoFit/>
          </a:bodyPr>
          <a:lstStyle/>
          <a:p>
            <a:pPr lvl="1">
              <a:lnSpc>
                <a:spcPct val="150000"/>
              </a:lnSpc>
            </a:pPr>
            <a:r>
              <a:rPr kumimoji="1" lang="en-US" altLang="zh-CN" sz="1800" b="1" dirty="0">
                <a:latin typeface="Chalkboard SE Light" panose="03050602040202020205" pitchFamily="66" charset="0"/>
              </a:rPr>
              <a:t>Defect := </a:t>
            </a:r>
            <a:r>
              <a:rPr lang="en-US" altLang="zh-CN" sz="1800" b="1" dirty="0"/>
              <a:t>locally does not obey crystal symmetry</a:t>
            </a:r>
          </a:p>
        </p:txBody>
      </p:sp>
      <p:sp>
        <p:nvSpPr>
          <p:cNvPr id="27" name="椭圆 26">
            <a:extLst>
              <a:ext uri="{FF2B5EF4-FFF2-40B4-BE49-F238E27FC236}">
                <a16:creationId xmlns:a16="http://schemas.microsoft.com/office/drawing/2014/main" id="{C45F4541-7C1F-FDEC-ADF8-98E5903A6EFC}"/>
              </a:ext>
            </a:extLst>
          </p:cNvPr>
          <p:cNvSpPr/>
          <p:nvPr/>
        </p:nvSpPr>
        <p:spPr>
          <a:xfrm>
            <a:off x="9513376" y="3145445"/>
            <a:ext cx="353503" cy="34019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52576BB8-0483-FCF7-BCDF-F5A5297A91C4}"/>
              </a:ext>
            </a:extLst>
          </p:cNvPr>
          <p:cNvSpPr/>
          <p:nvPr/>
        </p:nvSpPr>
        <p:spPr>
          <a:xfrm>
            <a:off x="10914586" y="3303551"/>
            <a:ext cx="353503" cy="34019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054B6019-0909-4BF2-2AC4-7C5CD89E795C}"/>
              </a:ext>
            </a:extLst>
          </p:cNvPr>
          <p:cNvSpPr txBox="1"/>
          <p:nvPr/>
        </p:nvSpPr>
        <p:spPr>
          <a:xfrm>
            <a:off x="-102584" y="5827086"/>
            <a:ext cx="6112328" cy="465448"/>
          </a:xfrm>
          <a:prstGeom prst="rect">
            <a:avLst/>
          </a:prstGeom>
          <a:noFill/>
        </p:spPr>
        <p:txBody>
          <a:bodyPr wrap="square">
            <a:spAutoFit/>
          </a:bodyPr>
          <a:lstStyle/>
          <a:p>
            <a:pPr lvl="1">
              <a:lnSpc>
                <a:spcPct val="150000"/>
              </a:lnSpc>
            </a:pPr>
            <a:r>
              <a:rPr kumimoji="1" lang="en-US" altLang="zh-CN" sz="1800" b="1" dirty="0">
                <a:latin typeface="Chalkboard SE Light" panose="03050602040202020205" pitchFamily="66" charset="0"/>
              </a:rPr>
              <a:t>Defect State := eigenstate for the local Hamiltonian</a:t>
            </a:r>
            <a:endParaRPr lang="en-US" altLang="zh-CN" sz="1800" b="1" dirty="0">
              <a:sym typeface="Wingdings" panose="05000000000000000000" pitchFamily="2" charset="2"/>
            </a:endParaRPr>
          </a:p>
        </p:txBody>
      </p:sp>
      <p:sp>
        <p:nvSpPr>
          <p:cNvPr id="41" name="椭圆 40">
            <a:extLst>
              <a:ext uri="{FF2B5EF4-FFF2-40B4-BE49-F238E27FC236}">
                <a16:creationId xmlns:a16="http://schemas.microsoft.com/office/drawing/2014/main" id="{E5C88044-29E2-B59A-2B3B-CA0001C3E976}"/>
              </a:ext>
            </a:extLst>
          </p:cNvPr>
          <p:cNvSpPr/>
          <p:nvPr/>
        </p:nvSpPr>
        <p:spPr>
          <a:xfrm>
            <a:off x="2363963" y="3686776"/>
            <a:ext cx="353503" cy="34019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81D1FF0-C010-B6F7-B559-483D4FD1048D}"/>
              </a:ext>
            </a:extLst>
          </p:cNvPr>
          <p:cNvSpPr/>
          <p:nvPr/>
        </p:nvSpPr>
        <p:spPr>
          <a:xfrm>
            <a:off x="2825252" y="2918715"/>
            <a:ext cx="353503" cy="34019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9825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E24BEC0-2698-1B8F-EB92-300C6CA1BBFE}"/>
              </a:ext>
            </a:extLst>
          </p:cNvPr>
          <p:cNvSpPr>
            <a:spLocks noGrp="1"/>
          </p:cNvSpPr>
          <p:nvPr>
            <p:ph type="title"/>
          </p:nvPr>
        </p:nvSpPr>
        <p:spPr/>
        <p:txBody>
          <a:bodyPr/>
          <a:lstStyle/>
          <a:p>
            <a:r>
              <a:rPr kumimoji="1" lang="en-US" altLang="zh-CN" b="0" dirty="0">
                <a:latin typeface="Chalkboard SE Light" panose="03050602040202020205" pitchFamily="66" charset="0"/>
              </a:rPr>
              <a:t>What do I mean by “defect”?</a:t>
            </a:r>
            <a:r>
              <a:rPr lang="en-US" altLang="zh-CN" b="0" dirty="0">
                <a:latin typeface="Chalkboard SE" panose="03050602040202020205"/>
              </a:rPr>
              <a:t>: Example 1</a:t>
            </a:r>
            <a:endParaRPr lang="zh-CN" altLang="en-US" dirty="0"/>
          </a:p>
        </p:txBody>
      </p:sp>
      <p:sp>
        <p:nvSpPr>
          <p:cNvPr id="4" name="灯片编号占位符 3">
            <a:extLst>
              <a:ext uri="{FF2B5EF4-FFF2-40B4-BE49-F238E27FC236}">
                <a16:creationId xmlns:a16="http://schemas.microsoft.com/office/drawing/2014/main" id="{4E6BBC6F-3833-635D-6686-BA1C53EDE21D}"/>
              </a:ext>
            </a:extLst>
          </p:cNvPr>
          <p:cNvSpPr>
            <a:spLocks noGrp="1"/>
          </p:cNvSpPr>
          <p:nvPr>
            <p:ph type="sldNum" sz="quarter" idx="12"/>
          </p:nvPr>
        </p:nvSpPr>
        <p:spPr/>
        <p:txBody>
          <a:bodyPr/>
          <a:lstStyle/>
          <a:p>
            <a:fld id="{BA95BFDB-4AB5-4EB8-A7FD-FBD2047DF0CA}" type="slidenum">
              <a:rPr lang="zh-CN" altLang="en-US" smtClean="0"/>
              <a:t>21</a:t>
            </a:fld>
            <a:endParaRPr lang="zh-CN" altLang="en-US" dirty="0"/>
          </a:p>
        </p:txBody>
      </p:sp>
      <p:pic>
        <p:nvPicPr>
          <p:cNvPr id="7" name="图片 6">
            <a:extLst>
              <a:ext uri="{FF2B5EF4-FFF2-40B4-BE49-F238E27FC236}">
                <a16:creationId xmlns:a16="http://schemas.microsoft.com/office/drawing/2014/main" id="{3A4506FA-7FAB-F3B8-AFCA-ED0C302EFE3C}"/>
              </a:ext>
            </a:extLst>
          </p:cNvPr>
          <p:cNvPicPr>
            <a:picLocks noChangeAspect="1"/>
          </p:cNvPicPr>
          <p:nvPr/>
        </p:nvPicPr>
        <p:blipFill rotWithShape="1">
          <a:blip r:embed="rId3"/>
          <a:srcRect r="34512"/>
          <a:stretch/>
        </p:blipFill>
        <p:spPr>
          <a:xfrm>
            <a:off x="5697974" y="1230116"/>
            <a:ext cx="6263251" cy="3635055"/>
          </a:xfrm>
          <a:prstGeom prst="rect">
            <a:avLst/>
          </a:prstGeom>
        </p:spPr>
      </p:pic>
      <p:pic>
        <p:nvPicPr>
          <p:cNvPr id="6" name="图片 5">
            <a:extLst>
              <a:ext uri="{FF2B5EF4-FFF2-40B4-BE49-F238E27FC236}">
                <a16:creationId xmlns:a16="http://schemas.microsoft.com/office/drawing/2014/main" id="{9569FA99-B7AC-3705-159D-465F21800EBC}"/>
              </a:ext>
            </a:extLst>
          </p:cNvPr>
          <p:cNvPicPr>
            <a:picLocks noChangeAspect="1"/>
          </p:cNvPicPr>
          <p:nvPr/>
        </p:nvPicPr>
        <p:blipFill>
          <a:blip r:embed="rId4"/>
          <a:stretch>
            <a:fillRect/>
          </a:stretch>
        </p:blipFill>
        <p:spPr>
          <a:xfrm>
            <a:off x="230775" y="1629409"/>
            <a:ext cx="5865225" cy="2779786"/>
          </a:xfrm>
          <a:prstGeom prst="rect">
            <a:avLst/>
          </a:prstGeom>
        </p:spPr>
      </p:pic>
      <p:sp>
        <p:nvSpPr>
          <p:cNvPr id="10" name="文本框 9">
            <a:extLst>
              <a:ext uri="{FF2B5EF4-FFF2-40B4-BE49-F238E27FC236}">
                <a16:creationId xmlns:a16="http://schemas.microsoft.com/office/drawing/2014/main" id="{AEB6F58E-4CB0-2EE8-1953-FE41809F9005}"/>
              </a:ext>
            </a:extLst>
          </p:cNvPr>
          <p:cNvSpPr txBox="1"/>
          <p:nvPr/>
        </p:nvSpPr>
        <p:spPr>
          <a:xfrm>
            <a:off x="707571" y="4409195"/>
            <a:ext cx="11353799" cy="2308324"/>
          </a:xfrm>
          <a:prstGeom prst="rect">
            <a:avLst/>
          </a:prstGeom>
          <a:noFill/>
        </p:spPr>
        <p:txBody>
          <a:bodyPr wrap="square" rtlCol="0">
            <a:spAutoFit/>
          </a:bodyPr>
          <a:lstStyle/>
          <a:p>
            <a:r>
              <a:rPr lang="en-US" altLang="zh-CN" sz="2400" dirty="0">
                <a:latin typeface="Chalkboard SE" panose="03050602040202020205"/>
              </a:rPr>
              <a:t>Oscillation: </a:t>
            </a:r>
          </a:p>
          <a:p>
            <a:r>
              <a:rPr lang="en-US" altLang="zh-CN" sz="2400" dirty="0">
                <a:latin typeface="Chalkboard SE" panose="03050602040202020205"/>
              </a:rPr>
              <a:t>	1. |1500&gt; | 750&gt; are writing (writing means sending electrons to the prison)</a:t>
            </a:r>
          </a:p>
          <a:p>
            <a:endParaRPr lang="en-US" altLang="zh-CN" sz="2400" dirty="0">
              <a:latin typeface="Chalkboard SE" panose="03050602040202020205"/>
            </a:endParaRPr>
          </a:p>
          <a:p>
            <a:r>
              <a:rPr lang="en-US" altLang="zh-CN" sz="2400" dirty="0">
                <a:latin typeface="Chalkboard SE" panose="03050602040202020205"/>
              </a:rPr>
              <a:t>	2. |500&gt; is erasing (erasing means helping trapped electrons to escape)</a:t>
            </a:r>
          </a:p>
          <a:p>
            <a:endParaRPr lang="en-US" altLang="zh-CN" sz="2400" dirty="0">
              <a:latin typeface="Chalkboard SE" panose="03050602040202020205"/>
            </a:endParaRPr>
          </a:p>
          <a:p>
            <a:r>
              <a:rPr lang="en-US" altLang="zh-CN" sz="2400" dirty="0">
                <a:latin typeface="Chalkboard SE" panose="03050602040202020205"/>
              </a:rPr>
              <a:t>	3. They are fighting against each other</a:t>
            </a:r>
            <a:endParaRPr lang="zh-CN" altLang="en-US" sz="2400" dirty="0">
              <a:latin typeface="Chalkboard SE" panose="03050602040202020205"/>
            </a:endParaRPr>
          </a:p>
        </p:txBody>
      </p:sp>
      <p:sp>
        <p:nvSpPr>
          <p:cNvPr id="11" name="文本框 10">
            <a:extLst>
              <a:ext uri="{FF2B5EF4-FFF2-40B4-BE49-F238E27FC236}">
                <a16:creationId xmlns:a16="http://schemas.microsoft.com/office/drawing/2014/main" id="{7DE433CE-A198-8DF0-45BC-B122DB0A7EE0}"/>
              </a:ext>
            </a:extLst>
          </p:cNvPr>
          <p:cNvSpPr txBox="1"/>
          <p:nvPr/>
        </p:nvSpPr>
        <p:spPr>
          <a:xfrm>
            <a:off x="7106387" y="1629409"/>
            <a:ext cx="2781997" cy="1015663"/>
          </a:xfrm>
          <a:prstGeom prst="rect">
            <a:avLst/>
          </a:prstGeom>
          <a:noFill/>
        </p:spPr>
        <p:txBody>
          <a:bodyPr wrap="square" rtlCol="0">
            <a:spAutoFit/>
          </a:bodyPr>
          <a:lstStyle/>
          <a:p>
            <a:r>
              <a:rPr lang="en-US" altLang="zh-CN" sz="2000" b="1" dirty="0">
                <a:latin typeface="Chalkboard SE" panose="03050602040202020205"/>
              </a:rPr>
              <a:t>Pink = 1539 nm</a:t>
            </a:r>
          </a:p>
          <a:p>
            <a:r>
              <a:rPr lang="en-US" altLang="zh-CN" sz="2000" b="1" dirty="0">
                <a:latin typeface="Chalkboard SE" panose="03050602040202020205"/>
              </a:rPr>
              <a:t>Blue = 1544 nm</a:t>
            </a:r>
          </a:p>
          <a:p>
            <a:r>
              <a:rPr lang="en-US" altLang="zh-CN" sz="2000" b="1" dirty="0">
                <a:latin typeface="Chalkboard SE" panose="03050602040202020205"/>
              </a:rPr>
              <a:t>Black = 1549 nm</a:t>
            </a:r>
            <a:endParaRPr lang="zh-CN" altLang="en-US" sz="2000" b="1" dirty="0">
              <a:latin typeface="Chalkboard SE" panose="03050602040202020205"/>
            </a:endParaRPr>
          </a:p>
        </p:txBody>
      </p:sp>
    </p:spTree>
    <p:extLst>
      <p:ext uri="{BB962C8B-B14F-4D97-AF65-F5344CB8AC3E}">
        <p14:creationId xmlns:p14="http://schemas.microsoft.com/office/powerpoint/2010/main" val="4080411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631DBF3-6A62-48A3-C57B-796B01D1D571}"/>
              </a:ext>
            </a:extLst>
          </p:cNvPr>
          <p:cNvSpPr>
            <a:spLocks noGrp="1"/>
          </p:cNvSpPr>
          <p:nvPr>
            <p:ph type="title"/>
          </p:nvPr>
        </p:nvSpPr>
        <p:spPr/>
        <p:txBody>
          <a:bodyPr/>
          <a:lstStyle/>
          <a:p>
            <a:r>
              <a:rPr kumimoji="1" lang="en-US" altLang="zh-CN" b="0" dirty="0">
                <a:latin typeface="Chalkboard SE Light" panose="03050602040202020205" pitchFamily="66" charset="0"/>
              </a:rPr>
              <a:t>What do I mean by “defect”?</a:t>
            </a:r>
            <a:r>
              <a:rPr lang="en-US" altLang="zh-CN" b="0" dirty="0">
                <a:latin typeface="Chalkboard SE" panose="03050602040202020205"/>
              </a:rPr>
              <a:t>: Example 2</a:t>
            </a:r>
            <a:endParaRPr lang="zh-CN" altLang="en-US" dirty="0"/>
          </a:p>
        </p:txBody>
      </p:sp>
      <p:sp>
        <p:nvSpPr>
          <p:cNvPr id="4" name="灯片编号占位符 3">
            <a:extLst>
              <a:ext uri="{FF2B5EF4-FFF2-40B4-BE49-F238E27FC236}">
                <a16:creationId xmlns:a16="http://schemas.microsoft.com/office/drawing/2014/main" id="{D8BF849D-B27A-F418-8ABA-F705A4D9A429}"/>
              </a:ext>
            </a:extLst>
          </p:cNvPr>
          <p:cNvSpPr>
            <a:spLocks noGrp="1"/>
          </p:cNvSpPr>
          <p:nvPr>
            <p:ph type="sldNum" sz="quarter" idx="12"/>
          </p:nvPr>
        </p:nvSpPr>
        <p:spPr/>
        <p:txBody>
          <a:bodyPr/>
          <a:lstStyle/>
          <a:p>
            <a:fld id="{BA95BFDB-4AB5-4EB8-A7FD-FBD2047DF0CA}" type="slidenum">
              <a:rPr lang="zh-CN" altLang="en-US" smtClean="0"/>
              <a:t>22</a:t>
            </a:fld>
            <a:endParaRPr lang="zh-CN" altLang="en-US" dirty="0"/>
          </a:p>
        </p:txBody>
      </p:sp>
      <p:sp>
        <p:nvSpPr>
          <p:cNvPr id="16" name="文本框 15">
            <a:extLst>
              <a:ext uri="{FF2B5EF4-FFF2-40B4-BE49-F238E27FC236}">
                <a16:creationId xmlns:a16="http://schemas.microsoft.com/office/drawing/2014/main" id="{69D44182-125B-2505-B5A3-281032A538CD}"/>
              </a:ext>
            </a:extLst>
          </p:cNvPr>
          <p:cNvSpPr txBox="1"/>
          <p:nvPr/>
        </p:nvSpPr>
        <p:spPr>
          <a:xfrm>
            <a:off x="648675" y="5073254"/>
            <a:ext cx="4628470" cy="276999"/>
          </a:xfrm>
          <a:prstGeom prst="rect">
            <a:avLst/>
          </a:prstGeom>
          <a:noFill/>
        </p:spPr>
        <p:txBody>
          <a:bodyPr wrap="square">
            <a:spAutoFit/>
          </a:bodyPr>
          <a:lstStyle/>
          <a:p>
            <a:r>
              <a:rPr lang="en-US" altLang="zh-CN" sz="1200" dirty="0"/>
              <a:t>JM </a:t>
            </a:r>
            <a:r>
              <a:rPr lang="en-US" altLang="zh-CN" sz="1200" dirty="0" err="1"/>
              <a:t>Gabriagues</a:t>
            </a:r>
            <a:r>
              <a:rPr lang="en-US" altLang="zh-CN" sz="1200" dirty="0"/>
              <a:t>, H </a:t>
            </a:r>
            <a:r>
              <a:rPr lang="en-US" altLang="zh-CN" sz="1200" dirty="0" err="1"/>
              <a:t>Fevrier</a:t>
            </a:r>
            <a:r>
              <a:rPr lang="en-US" altLang="zh-CN" sz="1200" dirty="0"/>
              <a:t> - Optics letters, 1987 - opg.optica.org</a:t>
            </a:r>
            <a:endParaRPr lang="zh-CN" altLang="en-US" sz="1200" dirty="0"/>
          </a:p>
        </p:txBody>
      </p:sp>
      <p:pic>
        <p:nvPicPr>
          <p:cNvPr id="18" name="图片 17">
            <a:extLst>
              <a:ext uri="{FF2B5EF4-FFF2-40B4-BE49-F238E27FC236}">
                <a16:creationId xmlns:a16="http://schemas.microsoft.com/office/drawing/2014/main" id="{A1FAEA39-01D5-DDA6-796E-8879A3812465}"/>
              </a:ext>
            </a:extLst>
          </p:cNvPr>
          <p:cNvPicPr>
            <a:picLocks noChangeAspect="1"/>
          </p:cNvPicPr>
          <p:nvPr/>
        </p:nvPicPr>
        <p:blipFill rotWithShape="1">
          <a:blip r:embed="rId3"/>
          <a:srcRect b="27682"/>
          <a:stretch/>
        </p:blipFill>
        <p:spPr>
          <a:xfrm>
            <a:off x="520066" y="3195228"/>
            <a:ext cx="4698137" cy="1637064"/>
          </a:xfrm>
          <a:prstGeom prst="rect">
            <a:avLst/>
          </a:prstGeom>
        </p:spPr>
      </p:pic>
      <p:sp>
        <p:nvSpPr>
          <p:cNvPr id="9" name="文本框 8">
            <a:extLst>
              <a:ext uri="{FF2B5EF4-FFF2-40B4-BE49-F238E27FC236}">
                <a16:creationId xmlns:a16="http://schemas.microsoft.com/office/drawing/2014/main" id="{B3FBD4EE-DA13-1483-F4D8-A8CD1875FCBA}"/>
              </a:ext>
            </a:extLst>
          </p:cNvPr>
          <p:cNvSpPr txBox="1"/>
          <p:nvPr/>
        </p:nvSpPr>
        <p:spPr>
          <a:xfrm rot="20275043">
            <a:off x="140421" y="1581860"/>
            <a:ext cx="3935731" cy="646331"/>
          </a:xfrm>
          <a:prstGeom prst="rect">
            <a:avLst/>
          </a:prstGeom>
          <a:noFill/>
        </p:spPr>
        <p:txBody>
          <a:bodyPr wrap="square">
            <a:spAutoFit/>
          </a:bodyPr>
          <a:lstStyle/>
          <a:p>
            <a:r>
              <a:rPr lang="en-US" altLang="zh-CN" dirty="0">
                <a:highlight>
                  <a:srgbClr val="FFFFFF"/>
                </a:highlight>
                <a:latin typeface="Chalkboard SE"/>
              </a:rPr>
              <a:t>Some crazy theorist uses “ring” topology to argue for defect</a:t>
            </a:r>
            <a:endParaRPr lang="zh-CN" altLang="en-US" dirty="0">
              <a:latin typeface="Chalkboard SE"/>
            </a:endParaRPr>
          </a:p>
        </p:txBody>
      </p:sp>
      <p:sp>
        <p:nvSpPr>
          <p:cNvPr id="24" name="文本框 23">
            <a:extLst>
              <a:ext uri="{FF2B5EF4-FFF2-40B4-BE49-F238E27FC236}">
                <a16:creationId xmlns:a16="http://schemas.microsoft.com/office/drawing/2014/main" id="{1848D946-CEAA-84FA-3A77-7403F696486C}"/>
              </a:ext>
            </a:extLst>
          </p:cNvPr>
          <p:cNvSpPr txBox="1"/>
          <p:nvPr/>
        </p:nvSpPr>
        <p:spPr>
          <a:xfrm>
            <a:off x="2324303" y="2509345"/>
            <a:ext cx="6139542" cy="338554"/>
          </a:xfrm>
          <a:prstGeom prst="rect">
            <a:avLst/>
          </a:prstGeom>
          <a:noFill/>
        </p:spPr>
        <p:txBody>
          <a:bodyPr wrap="square">
            <a:spAutoFit/>
          </a:bodyPr>
          <a:lstStyle/>
          <a:p>
            <a:r>
              <a:rPr lang="en-US" altLang="zh-CN" sz="1600" b="0" i="0" dirty="0">
                <a:effectLst/>
                <a:highlight>
                  <a:srgbClr val="FFFFFF"/>
                </a:highlight>
                <a:latin typeface="Arial" panose="020B0604020202020204" pitchFamily="34" charset="0"/>
              </a:rPr>
              <a:t>GeO2-related defects</a:t>
            </a:r>
            <a:endParaRPr lang="zh-CN" altLang="en-US" sz="1600" dirty="0"/>
          </a:p>
        </p:txBody>
      </p:sp>
      <p:pic>
        <p:nvPicPr>
          <p:cNvPr id="40" name="图片 39">
            <a:extLst>
              <a:ext uri="{FF2B5EF4-FFF2-40B4-BE49-F238E27FC236}">
                <a16:creationId xmlns:a16="http://schemas.microsoft.com/office/drawing/2014/main" id="{B552F3EF-B397-3A57-27A2-67D8DAB8783C}"/>
              </a:ext>
            </a:extLst>
          </p:cNvPr>
          <p:cNvPicPr>
            <a:picLocks noChangeAspect="1"/>
          </p:cNvPicPr>
          <p:nvPr/>
        </p:nvPicPr>
        <p:blipFill>
          <a:blip r:embed="rId4"/>
          <a:stretch>
            <a:fillRect/>
          </a:stretch>
        </p:blipFill>
        <p:spPr>
          <a:xfrm>
            <a:off x="6381336" y="2494650"/>
            <a:ext cx="4359365" cy="3030903"/>
          </a:xfrm>
          <a:prstGeom prst="rect">
            <a:avLst/>
          </a:prstGeom>
        </p:spPr>
      </p:pic>
      <p:cxnSp>
        <p:nvCxnSpPr>
          <p:cNvPr id="42" name="直接箭头连接符 41">
            <a:extLst>
              <a:ext uri="{FF2B5EF4-FFF2-40B4-BE49-F238E27FC236}">
                <a16:creationId xmlns:a16="http://schemas.microsoft.com/office/drawing/2014/main" id="{B82BEA64-FEBB-5583-06DD-303EB26B544E}"/>
              </a:ext>
            </a:extLst>
          </p:cNvPr>
          <p:cNvCxnSpPr>
            <a:cxnSpLocks/>
          </p:cNvCxnSpPr>
          <p:nvPr/>
        </p:nvCxnSpPr>
        <p:spPr>
          <a:xfrm flipV="1">
            <a:off x="4594793" y="3743326"/>
            <a:ext cx="3155836" cy="1690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44" name="图片 43">
            <a:extLst>
              <a:ext uri="{FF2B5EF4-FFF2-40B4-BE49-F238E27FC236}">
                <a16:creationId xmlns:a16="http://schemas.microsoft.com/office/drawing/2014/main" id="{956A57B3-8131-D42D-7A81-E98317B88504}"/>
              </a:ext>
            </a:extLst>
          </p:cNvPr>
          <p:cNvPicPr>
            <a:picLocks noChangeAspect="1"/>
          </p:cNvPicPr>
          <p:nvPr/>
        </p:nvPicPr>
        <p:blipFill>
          <a:blip r:embed="rId5"/>
          <a:stretch>
            <a:fillRect/>
          </a:stretch>
        </p:blipFill>
        <p:spPr>
          <a:xfrm>
            <a:off x="10822707" y="2847899"/>
            <a:ext cx="1120237" cy="1790855"/>
          </a:xfrm>
          <a:prstGeom prst="rect">
            <a:avLst/>
          </a:prstGeom>
        </p:spPr>
      </p:pic>
      <p:sp>
        <p:nvSpPr>
          <p:cNvPr id="47" name="文本框 46">
            <a:extLst>
              <a:ext uri="{FF2B5EF4-FFF2-40B4-BE49-F238E27FC236}">
                <a16:creationId xmlns:a16="http://schemas.microsoft.com/office/drawing/2014/main" id="{77431902-D9C6-D27E-A553-3B31A2389741}"/>
              </a:ext>
            </a:extLst>
          </p:cNvPr>
          <p:cNvSpPr txBox="1"/>
          <p:nvPr/>
        </p:nvSpPr>
        <p:spPr>
          <a:xfrm>
            <a:off x="5962593" y="1238686"/>
            <a:ext cx="4778108" cy="923330"/>
          </a:xfrm>
          <a:prstGeom prst="rect">
            <a:avLst/>
          </a:prstGeom>
          <a:noFill/>
        </p:spPr>
        <p:txBody>
          <a:bodyPr wrap="square" rtlCol="0">
            <a:spAutoFit/>
          </a:bodyPr>
          <a:lstStyle/>
          <a:p>
            <a:r>
              <a:rPr lang="en-US" altLang="zh-CN" dirty="0">
                <a:solidFill>
                  <a:srgbClr val="FF0000"/>
                </a:solidFill>
              </a:rPr>
              <a:t>Will specifically expand more from the perspective of oxygen vacancy later,</a:t>
            </a:r>
          </a:p>
          <a:p>
            <a:r>
              <a:rPr lang="en-US" altLang="zh-CN" dirty="0">
                <a:solidFill>
                  <a:srgbClr val="FF0000"/>
                </a:solidFill>
              </a:rPr>
              <a:t>as defects in GeO2 are crucial to our project</a:t>
            </a:r>
            <a:endParaRPr lang="zh-CN" altLang="en-US" dirty="0">
              <a:solidFill>
                <a:srgbClr val="FF0000"/>
              </a:solidFill>
            </a:endParaRPr>
          </a:p>
        </p:txBody>
      </p:sp>
    </p:spTree>
    <p:extLst>
      <p:ext uri="{BB962C8B-B14F-4D97-AF65-F5344CB8AC3E}">
        <p14:creationId xmlns:p14="http://schemas.microsoft.com/office/powerpoint/2010/main" val="4164342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F8C74F3-6906-5D9F-6166-8670BDAD4822}"/>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37B8E372-EFAC-7B1D-7494-DD9BA58BC4D1}"/>
              </a:ext>
            </a:extLst>
          </p:cNvPr>
          <p:cNvSpPr>
            <a:spLocks noGrp="1"/>
          </p:cNvSpPr>
          <p:nvPr>
            <p:ph type="sldNum" sz="quarter" idx="12"/>
          </p:nvPr>
        </p:nvSpPr>
        <p:spPr/>
        <p:txBody>
          <a:bodyPr/>
          <a:lstStyle/>
          <a:p>
            <a:fld id="{BA95BFDB-4AB5-4EB8-A7FD-FBD2047DF0CA}" type="slidenum">
              <a:rPr lang="zh-CN" altLang="en-US" smtClean="0"/>
              <a:t>23</a:t>
            </a:fld>
            <a:endParaRPr lang="zh-CN" altLang="en-US" dirty="0"/>
          </a:p>
        </p:txBody>
      </p:sp>
      <p:sp>
        <p:nvSpPr>
          <p:cNvPr id="5" name="文本框 4">
            <a:extLst>
              <a:ext uri="{FF2B5EF4-FFF2-40B4-BE49-F238E27FC236}">
                <a16:creationId xmlns:a16="http://schemas.microsoft.com/office/drawing/2014/main" id="{30F9BA3C-2AF9-BB8E-2757-E376E953993A}"/>
              </a:ext>
            </a:extLst>
          </p:cNvPr>
          <p:cNvSpPr txBox="1"/>
          <p:nvPr/>
        </p:nvSpPr>
        <p:spPr>
          <a:xfrm>
            <a:off x="463549" y="1841242"/>
            <a:ext cx="7227207" cy="4401205"/>
          </a:xfrm>
          <a:prstGeom prst="rect">
            <a:avLst/>
          </a:prstGeom>
          <a:noFill/>
        </p:spPr>
        <p:txBody>
          <a:bodyPr wrap="square" rtlCol="0">
            <a:spAutoFit/>
          </a:bodyPr>
          <a:lstStyle/>
          <a:p>
            <a:pPr>
              <a:lnSpc>
                <a:spcPct val="150000"/>
              </a:lnSpc>
            </a:pPr>
            <a:r>
              <a:rPr kumimoji="1" lang="en-US" altLang="zh-CN" sz="4000" dirty="0">
                <a:latin typeface="Chalkboard SE Light" panose="03050602040202020205" pitchFamily="66" charset="0"/>
              </a:rPr>
              <a:t>As we currently do not see SHG in the resonator, </a:t>
            </a:r>
          </a:p>
          <a:p>
            <a:pPr>
              <a:lnSpc>
                <a:spcPct val="150000"/>
              </a:lnSpc>
            </a:pPr>
            <a:r>
              <a:rPr kumimoji="1" lang="en-US" altLang="zh-CN" sz="4000" dirty="0">
                <a:latin typeface="Chalkboard SE Light" panose="03050602040202020205" pitchFamily="66" charset="0"/>
              </a:rPr>
              <a:t>what could be the reason from the bandgap side?</a:t>
            </a:r>
          </a:p>
          <a:p>
            <a:endParaRPr kumimoji="1" lang="zh-CN" altLang="en-US" sz="4000" dirty="0">
              <a:latin typeface="Chalkboard SE Light" panose="03050602040202020205" pitchFamily="66" charset="0"/>
            </a:endParaRPr>
          </a:p>
        </p:txBody>
      </p:sp>
    </p:spTree>
    <p:extLst>
      <p:ext uri="{BB962C8B-B14F-4D97-AF65-F5344CB8AC3E}">
        <p14:creationId xmlns:p14="http://schemas.microsoft.com/office/powerpoint/2010/main" val="1021155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ECABAF-4697-A60A-26C0-5138798E9F52}"/>
              </a:ext>
            </a:extLst>
          </p:cNvPr>
          <p:cNvSpPr>
            <a:spLocks noGrp="1"/>
          </p:cNvSpPr>
          <p:nvPr>
            <p:ph type="title"/>
          </p:nvPr>
        </p:nvSpPr>
        <p:spPr/>
        <p:txBody>
          <a:bodyPr/>
          <a:lstStyle/>
          <a:p>
            <a:r>
              <a:rPr lang="en-US" altLang="zh-CN" dirty="0">
                <a:latin typeface="Chalkboard SE" panose="03050602040202020205"/>
              </a:rPr>
              <a:t>Trap site for GeO</a:t>
            </a:r>
            <a:r>
              <a:rPr lang="en-US" altLang="zh-CN" baseline="-25000" dirty="0">
                <a:latin typeface="Chalkboard SE" panose="03050602040202020205"/>
              </a:rPr>
              <a:t>2</a:t>
            </a:r>
            <a:r>
              <a:rPr lang="en-US" altLang="zh-CN" dirty="0">
                <a:latin typeface="Chalkboard SE" panose="03050602040202020205"/>
              </a:rPr>
              <a:t>-SiO</a:t>
            </a:r>
            <a:r>
              <a:rPr lang="en-US" altLang="zh-CN" baseline="-25000" dirty="0">
                <a:latin typeface="Chalkboard SE" panose="03050602040202020205"/>
              </a:rPr>
              <a:t>2</a:t>
            </a:r>
            <a:endParaRPr lang="zh-CN" altLang="en-US" dirty="0"/>
          </a:p>
        </p:txBody>
      </p:sp>
      <p:sp>
        <p:nvSpPr>
          <p:cNvPr id="4" name="灯片编号占位符 3">
            <a:extLst>
              <a:ext uri="{FF2B5EF4-FFF2-40B4-BE49-F238E27FC236}">
                <a16:creationId xmlns:a16="http://schemas.microsoft.com/office/drawing/2014/main" id="{5597FC36-DA6B-9E36-A17D-E7A25D06F319}"/>
              </a:ext>
            </a:extLst>
          </p:cNvPr>
          <p:cNvSpPr>
            <a:spLocks noGrp="1"/>
          </p:cNvSpPr>
          <p:nvPr>
            <p:ph type="sldNum" sz="quarter" idx="12"/>
          </p:nvPr>
        </p:nvSpPr>
        <p:spPr/>
        <p:txBody>
          <a:bodyPr/>
          <a:lstStyle/>
          <a:p>
            <a:fld id="{BA95BFDB-4AB5-4EB8-A7FD-FBD2047DF0CA}" type="slidenum">
              <a:rPr lang="zh-CN" altLang="en-US" smtClean="0"/>
              <a:t>24</a:t>
            </a:fld>
            <a:endParaRPr lang="zh-CN" altLang="en-US" dirty="0"/>
          </a:p>
        </p:txBody>
      </p:sp>
      <p:sp>
        <p:nvSpPr>
          <p:cNvPr id="5" name="星形: 五角 4">
            <a:extLst>
              <a:ext uri="{FF2B5EF4-FFF2-40B4-BE49-F238E27FC236}">
                <a16:creationId xmlns:a16="http://schemas.microsoft.com/office/drawing/2014/main" id="{22F4515D-E207-E590-3F95-CB1F80078E07}"/>
              </a:ext>
            </a:extLst>
          </p:cNvPr>
          <p:cNvSpPr/>
          <p:nvPr/>
        </p:nvSpPr>
        <p:spPr>
          <a:xfrm>
            <a:off x="4354285" y="138145"/>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B5C3177-08D9-A5D0-F017-6CE0072CDF3C}"/>
              </a:ext>
            </a:extLst>
          </p:cNvPr>
          <p:cNvPicPr>
            <a:picLocks noChangeAspect="1"/>
          </p:cNvPicPr>
          <p:nvPr/>
        </p:nvPicPr>
        <p:blipFill>
          <a:blip r:embed="rId3"/>
          <a:stretch>
            <a:fillRect/>
          </a:stretch>
        </p:blipFill>
        <p:spPr>
          <a:xfrm>
            <a:off x="4931261" y="1246589"/>
            <a:ext cx="6812732" cy="4625586"/>
          </a:xfrm>
          <a:prstGeom prst="rect">
            <a:avLst/>
          </a:prstGeom>
        </p:spPr>
      </p:pic>
      <p:cxnSp>
        <p:nvCxnSpPr>
          <p:cNvPr id="9" name="直接连接符 8">
            <a:extLst>
              <a:ext uri="{FF2B5EF4-FFF2-40B4-BE49-F238E27FC236}">
                <a16:creationId xmlns:a16="http://schemas.microsoft.com/office/drawing/2014/main" id="{72D1FD24-E9D3-7CA8-9BFD-7F0B4846DBBE}"/>
              </a:ext>
            </a:extLst>
          </p:cNvPr>
          <p:cNvCxnSpPr/>
          <p:nvPr/>
        </p:nvCxnSpPr>
        <p:spPr>
          <a:xfrm>
            <a:off x="642257" y="1817914"/>
            <a:ext cx="340722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7889E854-69E6-81E4-4430-76E26EDEDE5E}"/>
              </a:ext>
            </a:extLst>
          </p:cNvPr>
          <p:cNvCxnSpPr/>
          <p:nvPr/>
        </p:nvCxnSpPr>
        <p:spPr>
          <a:xfrm>
            <a:off x="642257" y="4974771"/>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6672D08-7EF0-950D-8483-E33282AF7310}"/>
              </a:ext>
            </a:extLst>
          </p:cNvPr>
          <p:cNvSpPr/>
          <p:nvPr/>
        </p:nvSpPr>
        <p:spPr>
          <a:xfrm>
            <a:off x="493918" y="4513106"/>
            <a:ext cx="580607"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NB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481C2AE8-8E5E-D37F-F677-6DCD3117B826}"/>
              </a:ext>
            </a:extLst>
          </p:cNvPr>
          <p:cNvSpPr/>
          <p:nvPr/>
        </p:nvSpPr>
        <p:spPr>
          <a:xfrm>
            <a:off x="509948" y="1356248"/>
            <a:ext cx="54694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CB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直接箭头连接符 13">
            <a:extLst>
              <a:ext uri="{FF2B5EF4-FFF2-40B4-BE49-F238E27FC236}">
                <a16:creationId xmlns:a16="http://schemas.microsoft.com/office/drawing/2014/main" id="{A66996DF-CF39-0FE2-9FC0-4CEA4C9EBB37}"/>
              </a:ext>
            </a:extLst>
          </p:cNvPr>
          <p:cNvCxnSpPr/>
          <p:nvPr/>
        </p:nvCxnSpPr>
        <p:spPr>
          <a:xfrm flipV="1">
            <a:off x="3396342" y="1850572"/>
            <a:ext cx="0" cy="3048000"/>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9C7F08AA-7F16-9B83-B27D-1694AE21ED53}"/>
              </a:ext>
            </a:extLst>
          </p:cNvPr>
          <p:cNvSpPr/>
          <p:nvPr/>
        </p:nvSpPr>
        <p:spPr>
          <a:xfrm>
            <a:off x="3396342" y="2564563"/>
            <a:ext cx="732894"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9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16" name="直接连接符 15">
            <a:extLst>
              <a:ext uri="{FF2B5EF4-FFF2-40B4-BE49-F238E27FC236}">
                <a16:creationId xmlns:a16="http://schemas.microsoft.com/office/drawing/2014/main" id="{4999D16D-AAD6-9250-CD91-11EFCCA477F3}"/>
              </a:ext>
            </a:extLst>
          </p:cNvPr>
          <p:cNvCxnSpPr/>
          <p:nvPr/>
        </p:nvCxnSpPr>
        <p:spPr>
          <a:xfrm>
            <a:off x="674914" y="3755572"/>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B066F9A2-D27E-B2B4-6C92-9AD1606C0AF3}"/>
              </a:ext>
            </a:extLst>
          </p:cNvPr>
          <p:cNvSpPr/>
          <p:nvPr/>
        </p:nvSpPr>
        <p:spPr>
          <a:xfrm>
            <a:off x="180809" y="3293907"/>
            <a:ext cx="128913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Defect 1</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9" name="直接箭头连接符 18">
            <a:extLst>
              <a:ext uri="{FF2B5EF4-FFF2-40B4-BE49-F238E27FC236}">
                <a16:creationId xmlns:a16="http://schemas.microsoft.com/office/drawing/2014/main" id="{BD9B3F48-6777-B0EC-F6E1-FFF7CBC232C0}"/>
              </a:ext>
            </a:extLst>
          </p:cNvPr>
          <p:cNvCxnSpPr>
            <a:cxnSpLocks/>
          </p:cNvCxnSpPr>
          <p:nvPr/>
        </p:nvCxnSpPr>
        <p:spPr>
          <a:xfrm flipV="1">
            <a:off x="1497665" y="3805534"/>
            <a:ext cx="0" cy="1132114"/>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1" name="矩形 20">
            <a:extLst>
              <a:ext uri="{FF2B5EF4-FFF2-40B4-BE49-F238E27FC236}">
                <a16:creationId xmlns:a16="http://schemas.microsoft.com/office/drawing/2014/main" id="{D2CABA6F-28A1-B30A-61C5-410767F48682}"/>
              </a:ext>
            </a:extLst>
          </p:cNvPr>
          <p:cNvSpPr/>
          <p:nvPr/>
        </p:nvSpPr>
        <p:spPr>
          <a:xfrm>
            <a:off x="1457278" y="4118987"/>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3.8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22" name="直接箭头连接符 21">
            <a:extLst>
              <a:ext uri="{FF2B5EF4-FFF2-40B4-BE49-F238E27FC236}">
                <a16:creationId xmlns:a16="http://schemas.microsoft.com/office/drawing/2014/main" id="{F7F9DF89-16B9-E3DA-7469-96A832289735}"/>
              </a:ext>
            </a:extLst>
          </p:cNvPr>
          <p:cNvCxnSpPr>
            <a:cxnSpLocks/>
          </p:cNvCxnSpPr>
          <p:nvPr/>
        </p:nvCxnSpPr>
        <p:spPr>
          <a:xfrm flipV="1">
            <a:off x="2153467" y="1876868"/>
            <a:ext cx="0" cy="1850572"/>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4" name="矩形 23">
            <a:extLst>
              <a:ext uri="{FF2B5EF4-FFF2-40B4-BE49-F238E27FC236}">
                <a16:creationId xmlns:a16="http://schemas.microsoft.com/office/drawing/2014/main" id="{9C5D9470-EE76-FE2A-1616-95A59DC4AC0C}"/>
              </a:ext>
            </a:extLst>
          </p:cNvPr>
          <p:cNvSpPr/>
          <p:nvPr/>
        </p:nvSpPr>
        <p:spPr>
          <a:xfrm>
            <a:off x="2153468" y="2425622"/>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5.1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sp>
        <p:nvSpPr>
          <p:cNvPr id="32" name="文本框 31">
            <a:extLst>
              <a:ext uri="{FF2B5EF4-FFF2-40B4-BE49-F238E27FC236}">
                <a16:creationId xmlns:a16="http://schemas.microsoft.com/office/drawing/2014/main" id="{137F9891-3D84-903A-9716-BA68C2F28699}"/>
              </a:ext>
            </a:extLst>
          </p:cNvPr>
          <p:cNvSpPr txBox="1"/>
          <p:nvPr/>
        </p:nvSpPr>
        <p:spPr>
          <a:xfrm>
            <a:off x="6096000" y="5943991"/>
            <a:ext cx="5880564" cy="400110"/>
          </a:xfrm>
          <a:prstGeom prst="rect">
            <a:avLst/>
          </a:prstGeom>
          <a:noFill/>
        </p:spPr>
        <p:txBody>
          <a:bodyPr wrap="square" rtlCol="0">
            <a:spAutoFit/>
          </a:bodyPr>
          <a:lstStyle/>
          <a:p>
            <a:r>
              <a:rPr lang="en-US" altLang="zh-CN" sz="2000" dirty="0">
                <a:latin typeface="Chalkboard SE" panose="03050602040202020205"/>
              </a:rPr>
              <a:t>Data obtained by </a:t>
            </a:r>
            <a:r>
              <a:rPr lang="en-US" altLang="zh-CN" sz="2000" dirty="0" err="1">
                <a:latin typeface="Chalkboard SE" panose="03050602040202020205"/>
              </a:rPr>
              <a:t>Haojing</a:t>
            </a:r>
            <a:r>
              <a:rPr lang="en-US" altLang="zh-CN" sz="2000" dirty="0">
                <a:latin typeface="Chalkboard SE" panose="03050602040202020205"/>
              </a:rPr>
              <a:t> and fitted by me</a:t>
            </a:r>
            <a:endParaRPr lang="zh-CN" altLang="en-US" sz="2000" dirty="0">
              <a:latin typeface="Chalkboard SE" panose="03050602040202020205"/>
            </a:endParaRPr>
          </a:p>
        </p:txBody>
      </p:sp>
    </p:spTree>
    <p:extLst>
      <p:ext uri="{BB962C8B-B14F-4D97-AF65-F5344CB8AC3E}">
        <p14:creationId xmlns:p14="http://schemas.microsoft.com/office/powerpoint/2010/main" val="2799311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ECABAF-4697-A60A-26C0-5138798E9F52}"/>
              </a:ext>
            </a:extLst>
          </p:cNvPr>
          <p:cNvSpPr>
            <a:spLocks noGrp="1"/>
          </p:cNvSpPr>
          <p:nvPr>
            <p:ph type="title"/>
          </p:nvPr>
        </p:nvSpPr>
        <p:spPr/>
        <p:txBody>
          <a:bodyPr/>
          <a:lstStyle/>
          <a:p>
            <a:r>
              <a:rPr lang="en-US" altLang="zh-CN" dirty="0">
                <a:latin typeface="Chalkboard SE" panose="03050602040202020205"/>
              </a:rPr>
              <a:t>Trap site for GeO</a:t>
            </a:r>
            <a:r>
              <a:rPr lang="en-US" altLang="zh-CN" baseline="-25000" dirty="0">
                <a:latin typeface="Chalkboard SE" panose="03050602040202020205"/>
              </a:rPr>
              <a:t>2</a:t>
            </a:r>
            <a:r>
              <a:rPr lang="en-US" altLang="zh-CN" dirty="0">
                <a:latin typeface="Chalkboard SE" panose="03050602040202020205"/>
              </a:rPr>
              <a:t>-SiO</a:t>
            </a:r>
            <a:r>
              <a:rPr lang="en-US" altLang="zh-CN" baseline="-25000" dirty="0">
                <a:latin typeface="Chalkboard SE" panose="03050602040202020205"/>
              </a:rPr>
              <a:t>2</a:t>
            </a:r>
            <a:endParaRPr lang="zh-CN" altLang="en-US" dirty="0"/>
          </a:p>
        </p:txBody>
      </p:sp>
      <p:sp>
        <p:nvSpPr>
          <p:cNvPr id="4" name="灯片编号占位符 3">
            <a:extLst>
              <a:ext uri="{FF2B5EF4-FFF2-40B4-BE49-F238E27FC236}">
                <a16:creationId xmlns:a16="http://schemas.microsoft.com/office/drawing/2014/main" id="{5597FC36-DA6B-9E36-A17D-E7A25D06F319}"/>
              </a:ext>
            </a:extLst>
          </p:cNvPr>
          <p:cNvSpPr>
            <a:spLocks noGrp="1"/>
          </p:cNvSpPr>
          <p:nvPr>
            <p:ph type="sldNum" sz="quarter" idx="12"/>
          </p:nvPr>
        </p:nvSpPr>
        <p:spPr/>
        <p:txBody>
          <a:bodyPr/>
          <a:lstStyle/>
          <a:p>
            <a:fld id="{BA95BFDB-4AB5-4EB8-A7FD-FBD2047DF0CA}" type="slidenum">
              <a:rPr lang="zh-CN" altLang="en-US" smtClean="0"/>
              <a:t>25</a:t>
            </a:fld>
            <a:endParaRPr lang="zh-CN" altLang="en-US" dirty="0"/>
          </a:p>
        </p:txBody>
      </p:sp>
      <p:sp>
        <p:nvSpPr>
          <p:cNvPr id="5" name="星形: 五角 4">
            <a:extLst>
              <a:ext uri="{FF2B5EF4-FFF2-40B4-BE49-F238E27FC236}">
                <a16:creationId xmlns:a16="http://schemas.microsoft.com/office/drawing/2014/main" id="{22F4515D-E207-E590-3F95-CB1F80078E07}"/>
              </a:ext>
            </a:extLst>
          </p:cNvPr>
          <p:cNvSpPr/>
          <p:nvPr/>
        </p:nvSpPr>
        <p:spPr>
          <a:xfrm>
            <a:off x="4354285" y="138145"/>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72D1FD24-E9D3-7CA8-9BFD-7F0B4846DBBE}"/>
              </a:ext>
            </a:extLst>
          </p:cNvPr>
          <p:cNvCxnSpPr/>
          <p:nvPr/>
        </p:nvCxnSpPr>
        <p:spPr>
          <a:xfrm>
            <a:off x="642257" y="1817914"/>
            <a:ext cx="340722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7889E854-69E6-81E4-4430-76E26EDEDE5E}"/>
              </a:ext>
            </a:extLst>
          </p:cNvPr>
          <p:cNvCxnSpPr/>
          <p:nvPr/>
        </p:nvCxnSpPr>
        <p:spPr>
          <a:xfrm>
            <a:off x="642257" y="4974771"/>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6672D08-7EF0-950D-8483-E33282AF7310}"/>
              </a:ext>
            </a:extLst>
          </p:cNvPr>
          <p:cNvSpPr/>
          <p:nvPr/>
        </p:nvSpPr>
        <p:spPr>
          <a:xfrm>
            <a:off x="493918" y="4513106"/>
            <a:ext cx="580607"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NB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481C2AE8-8E5E-D37F-F677-6DCD3117B826}"/>
              </a:ext>
            </a:extLst>
          </p:cNvPr>
          <p:cNvSpPr/>
          <p:nvPr/>
        </p:nvSpPr>
        <p:spPr>
          <a:xfrm>
            <a:off x="509948" y="1356248"/>
            <a:ext cx="54694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CB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直接箭头连接符 13">
            <a:extLst>
              <a:ext uri="{FF2B5EF4-FFF2-40B4-BE49-F238E27FC236}">
                <a16:creationId xmlns:a16="http://schemas.microsoft.com/office/drawing/2014/main" id="{A66996DF-CF39-0FE2-9FC0-4CEA4C9EBB37}"/>
              </a:ext>
            </a:extLst>
          </p:cNvPr>
          <p:cNvCxnSpPr/>
          <p:nvPr/>
        </p:nvCxnSpPr>
        <p:spPr>
          <a:xfrm flipV="1">
            <a:off x="3396342" y="1850572"/>
            <a:ext cx="0" cy="3048000"/>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9C7F08AA-7F16-9B83-B27D-1694AE21ED53}"/>
              </a:ext>
            </a:extLst>
          </p:cNvPr>
          <p:cNvSpPr/>
          <p:nvPr/>
        </p:nvSpPr>
        <p:spPr>
          <a:xfrm>
            <a:off x="3396342" y="2564563"/>
            <a:ext cx="732894"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9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16" name="直接连接符 15">
            <a:extLst>
              <a:ext uri="{FF2B5EF4-FFF2-40B4-BE49-F238E27FC236}">
                <a16:creationId xmlns:a16="http://schemas.microsoft.com/office/drawing/2014/main" id="{4999D16D-AAD6-9250-CD91-11EFCCA477F3}"/>
              </a:ext>
            </a:extLst>
          </p:cNvPr>
          <p:cNvCxnSpPr/>
          <p:nvPr/>
        </p:nvCxnSpPr>
        <p:spPr>
          <a:xfrm>
            <a:off x="674914" y="3755572"/>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B066F9A2-D27E-B2B4-6C92-9AD1606C0AF3}"/>
              </a:ext>
            </a:extLst>
          </p:cNvPr>
          <p:cNvSpPr/>
          <p:nvPr/>
        </p:nvSpPr>
        <p:spPr>
          <a:xfrm>
            <a:off x="180809" y="3293907"/>
            <a:ext cx="128913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Defect 1</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9" name="直接箭头连接符 18">
            <a:extLst>
              <a:ext uri="{FF2B5EF4-FFF2-40B4-BE49-F238E27FC236}">
                <a16:creationId xmlns:a16="http://schemas.microsoft.com/office/drawing/2014/main" id="{BD9B3F48-6777-B0EC-F6E1-FFF7CBC232C0}"/>
              </a:ext>
            </a:extLst>
          </p:cNvPr>
          <p:cNvCxnSpPr>
            <a:cxnSpLocks/>
          </p:cNvCxnSpPr>
          <p:nvPr/>
        </p:nvCxnSpPr>
        <p:spPr>
          <a:xfrm flipV="1">
            <a:off x="1497665" y="3805534"/>
            <a:ext cx="0" cy="1132114"/>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1" name="矩形 20">
            <a:extLst>
              <a:ext uri="{FF2B5EF4-FFF2-40B4-BE49-F238E27FC236}">
                <a16:creationId xmlns:a16="http://schemas.microsoft.com/office/drawing/2014/main" id="{D2CABA6F-28A1-B30A-61C5-410767F48682}"/>
              </a:ext>
            </a:extLst>
          </p:cNvPr>
          <p:cNvSpPr/>
          <p:nvPr/>
        </p:nvSpPr>
        <p:spPr>
          <a:xfrm>
            <a:off x="1457278" y="4118987"/>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3.8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22" name="直接箭头连接符 21">
            <a:extLst>
              <a:ext uri="{FF2B5EF4-FFF2-40B4-BE49-F238E27FC236}">
                <a16:creationId xmlns:a16="http://schemas.microsoft.com/office/drawing/2014/main" id="{F7F9DF89-16B9-E3DA-7469-96A832289735}"/>
              </a:ext>
            </a:extLst>
          </p:cNvPr>
          <p:cNvCxnSpPr>
            <a:cxnSpLocks/>
          </p:cNvCxnSpPr>
          <p:nvPr/>
        </p:nvCxnSpPr>
        <p:spPr>
          <a:xfrm flipV="1">
            <a:off x="2153467" y="1876868"/>
            <a:ext cx="0" cy="1850572"/>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4" name="矩形 23">
            <a:extLst>
              <a:ext uri="{FF2B5EF4-FFF2-40B4-BE49-F238E27FC236}">
                <a16:creationId xmlns:a16="http://schemas.microsoft.com/office/drawing/2014/main" id="{9C5D9470-EE76-FE2A-1616-95A59DC4AC0C}"/>
              </a:ext>
            </a:extLst>
          </p:cNvPr>
          <p:cNvSpPr/>
          <p:nvPr/>
        </p:nvSpPr>
        <p:spPr>
          <a:xfrm>
            <a:off x="2153468" y="2425622"/>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5.1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29" name="直接箭头连接符 28">
            <a:extLst>
              <a:ext uri="{FF2B5EF4-FFF2-40B4-BE49-F238E27FC236}">
                <a16:creationId xmlns:a16="http://schemas.microsoft.com/office/drawing/2014/main" id="{020B38BF-3432-4114-D98B-A277C56906A7}"/>
              </a:ext>
            </a:extLst>
          </p:cNvPr>
          <p:cNvCxnSpPr>
            <a:cxnSpLocks/>
          </p:cNvCxnSpPr>
          <p:nvPr/>
        </p:nvCxnSpPr>
        <p:spPr>
          <a:xfrm flipH="1">
            <a:off x="2153467" y="3805534"/>
            <a:ext cx="481062" cy="1844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B6E3375-4B06-FFDB-8BFB-895F78164323}"/>
              </a:ext>
            </a:extLst>
          </p:cNvPr>
          <p:cNvSpPr txBox="1"/>
          <p:nvPr/>
        </p:nvSpPr>
        <p:spPr>
          <a:xfrm>
            <a:off x="732881" y="5747657"/>
            <a:ext cx="3407229" cy="646331"/>
          </a:xfrm>
          <a:prstGeom prst="rect">
            <a:avLst/>
          </a:prstGeom>
          <a:noFill/>
        </p:spPr>
        <p:txBody>
          <a:bodyPr wrap="square" rtlCol="0">
            <a:spAutoFit/>
          </a:bodyPr>
          <a:lstStyle/>
          <a:p>
            <a:r>
              <a:rPr lang="en-US" altLang="zh-CN" dirty="0">
                <a:latin typeface="Chalkboard SE" panose="03050602040202020205"/>
              </a:rPr>
              <a:t>Popular belief: </a:t>
            </a:r>
            <a:r>
              <a:rPr lang="en-US" altLang="zh-CN" b="1" dirty="0">
                <a:latin typeface="Chalkboard SE" panose="03050602040202020205"/>
              </a:rPr>
              <a:t>Oxygen Vacancy </a:t>
            </a:r>
            <a:r>
              <a:rPr lang="en-US" altLang="zh-CN" dirty="0">
                <a:latin typeface="Chalkboard SE" panose="03050602040202020205"/>
              </a:rPr>
              <a:t>around the Ge atom</a:t>
            </a:r>
            <a:endParaRPr lang="zh-CN" altLang="en-US" dirty="0">
              <a:latin typeface="Chalkboard SE" panose="03050602040202020205"/>
            </a:endParaRPr>
          </a:p>
        </p:txBody>
      </p:sp>
      <p:sp>
        <p:nvSpPr>
          <p:cNvPr id="8" name="内容占位符 1">
            <a:extLst>
              <a:ext uri="{FF2B5EF4-FFF2-40B4-BE49-F238E27FC236}">
                <a16:creationId xmlns:a16="http://schemas.microsoft.com/office/drawing/2014/main" id="{08B5FE64-AC63-743F-DB0C-FE3524690945}"/>
              </a:ext>
            </a:extLst>
          </p:cNvPr>
          <p:cNvSpPr txBox="1">
            <a:spLocks/>
          </p:cNvSpPr>
          <p:nvPr/>
        </p:nvSpPr>
        <p:spPr>
          <a:xfrm>
            <a:off x="5206143" y="1188755"/>
            <a:ext cx="6701987" cy="5182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2000" dirty="0">
              <a:latin typeface="Chalkboard SE Light" panose="03050602040202020205" pitchFamily="66" charset="0"/>
            </a:endParaRPr>
          </a:p>
          <a:p>
            <a:r>
              <a:rPr kumimoji="1" lang="en-US" altLang="zh-CN" sz="2400" dirty="0">
                <a:latin typeface="Chalkboard SE Light" panose="03050602040202020205" pitchFamily="66" charset="0"/>
              </a:rPr>
              <a:t>(Think of it as a capacitor, I need </a:t>
            </a:r>
            <a:r>
              <a:rPr kumimoji="1" lang="en-US" altLang="zh-CN" sz="2400" b="1" dirty="0">
                <a:latin typeface="Chalkboard SE Light" panose="03050602040202020205" pitchFamily="66" charset="0"/>
              </a:rPr>
              <a:t>someone to lose </a:t>
            </a:r>
            <a:r>
              <a:rPr kumimoji="1" lang="en-US" altLang="zh-CN" sz="2400" dirty="0">
                <a:latin typeface="Chalkboard SE Light" panose="03050602040202020205" pitchFamily="66" charset="0"/>
              </a:rPr>
              <a:t>and </a:t>
            </a:r>
            <a:r>
              <a:rPr kumimoji="1" lang="en-US" altLang="zh-CN" sz="2400" b="1" dirty="0">
                <a:latin typeface="Chalkboard SE Light" panose="03050602040202020205" pitchFamily="66" charset="0"/>
              </a:rPr>
              <a:t>someone to gain</a:t>
            </a:r>
            <a:r>
              <a:rPr kumimoji="1" lang="en-US" altLang="zh-CN" sz="2400" dirty="0">
                <a:latin typeface="Chalkboard SE Light" panose="03050602040202020205" pitchFamily="66" charset="0"/>
              </a:rPr>
              <a:t>, to form charge separation)</a:t>
            </a:r>
          </a:p>
          <a:p>
            <a:endParaRPr kumimoji="1" lang="en-US" altLang="zh-CN" sz="2400" dirty="0">
              <a:latin typeface="Chalkboard SE Light" panose="03050602040202020205" pitchFamily="66" charset="0"/>
            </a:endParaRPr>
          </a:p>
          <a:p>
            <a:r>
              <a:rPr kumimoji="1" lang="en-US" altLang="zh-CN" sz="2400" dirty="0">
                <a:latin typeface="Chalkboard SE Light" panose="03050602040202020205" pitchFamily="66" charset="0"/>
              </a:rPr>
              <a:t>Donor does not donate electrons :</a:t>
            </a:r>
          </a:p>
          <a:p>
            <a:pPr lvl="1"/>
            <a:r>
              <a:rPr kumimoji="1" lang="en-US" altLang="zh-CN" sz="2000" dirty="0">
                <a:latin typeface="Chalkboard SE Light" panose="03050602040202020205" pitchFamily="66" charset="0"/>
              </a:rPr>
              <a:t>What is Defect 1?</a:t>
            </a:r>
          </a:p>
          <a:p>
            <a:pPr lvl="1"/>
            <a:r>
              <a:rPr kumimoji="1" lang="en-US" altLang="zh-CN" sz="2000" dirty="0">
                <a:latin typeface="Chalkboard SE Light" panose="03050602040202020205" pitchFamily="66" charset="0"/>
              </a:rPr>
              <a:t>Can I engineer it to make it closer to conduction band?</a:t>
            </a:r>
          </a:p>
          <a:p>
            <a:pPr lvl="1"/>
            <a:endParaRPr kumimoji="1" lang="en-US" altLang="zh-CN" sz="2000" dirty="0">
              <a:latin typeface="Chalkboard SE Light" panose="03050602040202020205" pitchFamily="66" charset="0"/>
            </a:endParaRPr>
          </a:p>
          <a:p>
            <a:pPr lvl="1"/>
            <a:endParaRPr kumimoji="1" lang="en-US" altLang="zh-CN" sz="2000" dirty="0">
              <a:latin typeface="Chalkboard SE Light" panose="03050602040202020205" pitchFamily="66" charset="0"/>
            </a:endParaRPr>
          </a:p>
          <a:p>
            <a:r>
              <a:rPr kumimoji="1" lang="en-US" altLang="zh-CN" sz="2400" dirty="0">
                <a:latin typeface="Chalkboard SE Light" panose="03050602040202020205" pitchFamily="66" charset="0"/>
              </a:rPr>
              <a:t>Receiver failed or too easy to lose electrons:</a:t>
            </a:r>
          </a:p>
          <a:p>
            <a:pPr lvl="1"/>
            <a:r>
              <a:rPr kumimoji="1" lang="en-US" altLang="zh-CN" sz="2000" dirty="0">
                <a:latin typeface="Chalkboard SE Light" panose="03050602040202020205" pitchFamily="66" charset="0"/>
              </a:rPr>
              <a:t>What is Defect 2?</a:t>
            </a:r>
          </a:p>
          <a:p>
            <a:pPr lvl="1"/>
            <a:r>
              <a:rPr kumimoji="1" lang="en-US" altLang="zh-CN" sz="2000" dirty="0">
                <a:latin typeface="Chalkboard SE Light" panose="03050602040202020205" pitchFamily="66" charset="0"/>
              </a:rPr>
              <a:t>What is its density?</a:t>
            </a:r>
          </a:p>
          <a:p>
            <a:pPr lvl="1"/>
            <a:r>
              <a:rPr kumimoji="1" lang="en-US" altLang="zh-CN" sz="2000" dirty="0">
                <a:latin typeface="Chalkboard SE Light" panose="03050602040202020205" pitchFamily="66" charset="0"/>
              </a:rPr>
              <a:t>How easily is it to excite electrons away from it?</a:t>
            </a:r>
          </a:p>
          <a:p>
            <a:pPr lvl="1"/>
            <a:endParaRPr kumimoji="1" lang="en-US" altLang="zh-CN" sz="1600" dirty="0">
              <a:latin typeface="Chalkboard SE Light" panose="03050602040202020205" pitchFamily="66" charset="0"/>
            </a:endParaRPr>
          </a:p>
        </p:txBody>
      </p:sp>
    </p:spTree>
    <p:extLst>
      <p:ext uri="{BB962C8B-B14F-4D97-AF65-F5344CB8AC3E}">
        <p14:creationId xmlns:p14="http://schemas.microsoft.com/office/powerpoint/2010/main" val="3190587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20059DC-17AA-BDD8-D14B-B4152972BB13}"/>
              </a:ext>
            </a:extLst>
          </p:cNvPr>
          <p:cNvSpPr>
            <a:spLocks noGrp="1"/>
          </p:cNvSpPr>
          <p:nvPr>
            <p:ph type="title"/>
          </p:nvPr>
        </p:nvSpPr>
        <p:spPr/>
        <p:txBody>
          <a:bodyPr/>
          <a:lstStyle/>
          <a:p>
            <a:r>
              <a:rPr lang="en-US" altLang="zh-CN" b="0" dirty="0">
                <a:latin typeface="Chalkboard SE" panose="03050602040202020205"/>
              </a:rPr>
              <a:t>Trap site for GeO</a:t>
            </a:r>
            <a:r>
              <a:rPr lang="en-US" altLang="zh-CN" b="0" baseline="-25000" dirty="0">
                <a:latin typeface="Chalkboard SE" panose="03050602040202020205"/>
              </a:rPr>
              <a:t>2</a:t>
            </a:r>
            <a:r>
              <a:rPr lang="en-US" altLang="zh-CN" b="0" dirty="0">
                <a:latin typeface="Chalkboard SE" panose="03050602040202020205"/>
              </a:rPr>
              <a:t>-SiO</a:t>
            </a:r>
            <a:r>
              <a:rPr lang="en-US" altLang="zh-CN" b="0" baseline="-25000" dirty="0">
                <a:latin typeface="Chalkboard SE" panose="03050602040202020205"/>
              </a:rPr>
              <a:t>2</a:t>
            </a:r>
            <a:endParaRPr lang="zh-CN" altLang="en-US" b="0" dirty="0"/>
          </a:p>
        </p:txBody>
      </p:sp>
      <p:sp>
        <p:nvSpPr>
          <p:cNvPr id="4" name="灯片编号占位符 3">
            <a:extLst>
              <a:ext uri="{FF2B5EF4-FFF2-40B4-BE49-F238E27FC236}">
                <a16:creationId xmlns:a16="http://schemas.microsoft.com/office/drawing/2014/main" id="{7E416345-4D24-6945-43AB-BEB26F2B26BA}"/>
              </a:ext>
            </a:extLst>
          </p:cNvPr>
          <p:cNvSpPr>
            <a:spLocks noGrp="1"/>
          </p:cNvSpPr>
          <p:nvPr>
            <p:ph type="sldNum" sz="quarter" idx="12"/>
          </p:nvPr>
        </p:nvSpPr>
        <p:spPr/>
        <p:txBody>
          <a:bodyPr/>
          <a:lstStyle/>
          <a:p>
            <a:fld id="{BA95BFDB-4AB5-4EB8-A7FD-FBD2047DF0CA}" type="slidenum">
              <a:rPr lang="zh-CN" altLang="en-US" smtClean="0"/>
              <a:t>26</a:t>
            </a:fld>
            <a:endParaRPr lang="zh-CN" altLang="en-US" dirty="0"/>
          </a:p>
        </p:txBody>
      </p:sp>
      <p:pic>
        <p:nvPicPr>
          <p:cNvPr id="6" name="图片 5">
            <a:extLst>
              <a:ext uri="{FF2B5EF4-FFF2-40B4-BE49-F238E27FC236}">
                <a16:creationId xmlns:a16="http://schemas.microsoft.com/office/drawing/2014/main" id="{A0452557-9A66-30A3-BF33-AB9301D7BB3C}"/>
              </a:ext>
            </a:extLst>
          </p:cNvPr>
          <p:cNvPicPr>
            <a:picLocks noChangeAspect="1"/>
          </p:cNvPicPr>
          <p:nvPr/>
        </p:nvPicPr>
        <p:blipFill>
          <a:blip r:embed="rId2"/>
          <a:stretch>
            <a:fillRect/>
          </a:stretch>
        </p:blipFill>
        <p:spPr>
          <a:xfrm>
            <a:off x="631987" y="1208617"/>
            <a:ext cx="4913523" cy="4495497"/>
          </a:xfrm>
          <a:prstGeom prst="rect">
            <a:avLst/>
          </a:prstGeom>
        </p:spPr>
      </p:pic>
      <p:sp>
        <p:nvSpPr>
          <p:cNvPr id="10" name="文本框 9">
            <a:extLst>
              <a:ext uri="{FF2B5EF4-FFF2-40B4-BE49-F238E27FC236}">
                <a16:creationId xmlns:a16="http://schemas.microsoft.com/office/drawing/2014/main" id="{6A4BB7B9-7370-74DE-96EE-C7266B4D55B0}"/>
              </a:ext>
            </a:extLst>
          </p:cNvPr>
          <p:cNvSpPr txBox="1"/>
          <p:nvPr/>
        </p:nvSpPr>
        <p:spPr>
          <a:xfrm>
            <a:off x="323850" y="5852736"/>
            <a:ext cx="6112328" cy="276999"/>
          </a:xfrm>
          <a:prstGeom prst="rect">
            <a:avLst/>
          </a:prstGeom>
          <a:noFill/>
        </p:spPr>
        <p:txBody>
          <a:bodyPr wrap="square">
            <a:spAutoFit/>
          </a:bodyPr>
          <a:lstStyle/>
          <a:p>
            <a:r>
              <a:rPr lang="en-US" altLang="zh-CN" sz="1200" dirty="0"/>
              <a:t>Y Hibino, V Mizrahi, GI Stegeman, S </a:t>
            </a:r>
            <a:r>
              <a:rPr lang="en-US" altLang="zh-CN" sz="1200" dirty="0" err="1"/>
              <a:t>Sudo</a:t>
            </a:r>
            <a:r>
              <a:rPr lang="en-US" altLang="zh-CN" sz="1200" dirty="0"/>
              <a:t> - Applied physics letters, 1990 - pubs.aip.org</a:t>
            </a:r>
            <a:endParaRPr lang="zh-CN" altLang="en-US" sz="1200" dirty="0"/>
          </a:p>
        </p:txBody>
      </p:sp>
      <p:sp>
        <p:nvSpPr>
          <p:cNvPr id="11" name="内容占位符 1">
            <a:extLst>
              <a:ext uri="{FF2B5EF4-FFF2-40B4-BE49-F238E27FC236}">
                <a16:creationId xmlns:a16="http://schemas.microsoft.com/office/drawing/2014/main" id="{AF1D74F3-E3DB-F031-A06C-393C83297C55}"/>
              </a:ext>
            </a:extLst>
          </p:cNvPr>
          <p:cNvSpPr txBox="1">
            <a:spLocks/>
          </p:cNvSpPr>
          <p:nvPr/>
        </p:nvSpPr>
        <p:spPr>
          <a:xfrm>
            <a:off x="5490013" y="1117021"/>
            <a:ext cx="6701987" cy="5182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Chalkboard SE Light" panose="03050602040202020205" pitchFamily="66" charset="0"/>
              </a:rPr>
              <a:t>Fiber </a:t>
            </a:r>
            <a:r>
              <a:rPr kumimoji="1" lang="en-US" altLang="zh-CN" sz="2400" b="1" dirty="0">
                <a:latin typeface="Chalkboard SE Light" panose="03050602040202020205" pitchFamily="66" charset="0"/>
              </a:rPr>
              <a:t>A: High </a:t>
            </a:r>
            <a:r>
              <a:rPr kumimoji="1" lang="en-US" altLang="zh-CN" sz="2400" dirty="0">
                <a:latin typeface="Chalkboard SE Light" panose="03050602040202020205" pitchFamily="66" charset="0"/>
              </a:rPr>
              <a:t>concentration GeO2 fiber</a:t>
            </a:r>
          </a:p>
          <a:p>
            <a:r>
              <a:rPr kumimoji="1" lang="en-US" altLang="zh-CN" sz="2400" dirty="0">
                <a:latin typeface="Chalkboard SE Light" panose="03050602040202020205" pitchFamily="66" charset="0"/>
              </a:rPr>
              <a:t>Fiber </a:t>
            </a:r>
            <a:r>
              <a:rPr kumimoji="1" lang="en-US" altLang="zh-CN" sz="2400" b="1" dirty="0">
                <a:latin typeface="Chalkboard SE Light" panose="03050602040202020205" pitchFamily="66" charset="0"/>
              </a:rPr>
              <a:t>B: Low </a:t>
            </a:r>
            <a:r>
              <a:rPr kumimoji="1" lang="en-US" altLang="zh-CN" sz="2400" dirty="0">
                <a:latin typeface="Chalkboard SE Light" panose="03050602040202020205" pitchFamily="66" charset="0"/>
              </a:rPr>
              <a:t>concentration </a:t>
            </a:r>
          </a:p>
          <a:p>
            <a:endParaRPr kumimoji="1" lang="en-US" altLang="zh-CN" sz="2400" dirty="0">
              <a:latin typeface="Chalkboard SE Light" panose="03050602040202020205" pitchFamily="66" charset="0"/>
            </a:endParaRPr>
          </a:p>
          <a:p>
            <a:r>
              <a:rPr kumimoji="1" lang="en-US" altLang="zh-CN" sz="2400" dirty="0">
                <a:latin typeface="Chalkboard SE Light" panose="03050602040202020205" pitchFamily="66" charset="0"/>
              </a:rPr>
              <a:t>Both written by |1032&gt; + |532&gt; for 1.5h </a:t>
            </a:r>
          </a:p>
          <a:p>
            <a:endParaRPr kumimoji="1" lang="en-US" altLang="zh-CN" sz="2400" dirty="0">
              <a:latin typeface="Chalkboard SE Light" panose="03050602040202020205" pitchFamily="66" charset="0"/>
            </a:endParaRPr>
          </a:p>
          <a:p>
            <a:r>
              <a:rPr kumimoji="1" lang="en-US" altLang="zh-CN" sz="2400" dirty="0">
                <a:latin typeface="Chalkboard SE Light" panose="03050602040202020205" pitchFamily="66" charset="0"/>
              </a:rPr>
              <a:t>High concentration leads to </a:t>
            </a:r>
            <a:r>
              <a:rPr kumimoji="1" lang="en-US" altLang="zh-CN" sz="2400" b="1" dirty="0">
                <a:latin typeface="Chalkboard SE Light" panose="03050602040202020205" pitchFamily="66" charset="0"/>
              </a:rPr>
              <a:t>erasure even during reading(|1064&gt;)</a:t>
            </a:r>
          </a:p>
          <a:p>
            <a:endParaRPr kumimoji="1" lang="en-US" altLang="zh-CN" sz="2400" b="1" dirty="0">
              <a:latin typeface="Chalkboard SE Light" panose="03050602040202020205" pitchFamily="66" charset="0"/>
            </a:endParaRPr>
          </a:p>
          <a:p>
            <a:r>
              <a:rPr kumimoji="1" lang="en-US" altLang="zh-CN" sz="2400" dirty="0">
                <a:latin typeface="Chalkboard SE Light" panose="03050602040202020205" pitchFamily="66" charset="0"/>
              </a:rPr>
              <a:t>High</a:t>
            </a:r>
            <a:r>
              <a:rPr kumimoji="1" lang="en-US" altLang="zh-CN" sz="2400" b="1" dirty="0">
                <a:latin typeface="Chalkboard SE Light" panose="03050602040202020205" pitchFamily="66" charset="0"/>
              </a:rPr>
              <a:t> </a:t>
            </a:r>
            <a:r>
              <a:rPr kumimoji="1" lang="en-US" altLang="zh-CN" sz="2400" dirty="0">
                <a:latin typeface="Chalkboard SE Light" panose="03050602040202020205" pitchFamily="66" charset="0"/>
              </a:rPr>
              <a:t>concentration + high power = giga quick erasure of your grating during reading</a:t>
            </a:r>
            <a:endParaRPr kumimoji="1" lang="en-US" altLang="zh-CN" sz="2400" b="1" dirty="0">
              <a:latin typeface="Chalkboard SE Light" panose="03050602040202020205" pitchFamily="66" charset="0"/>
            </a:endParaRPr>
          </a:p>
          <a:p>
            <a:pPr lvl="1"/>
            <a:endParaRPr kumimoji="1" lang="en-US" altLang="zh-CN" sz="1600" dirty="0">
              <a:latin typeface="Chalkboard SE Light" panose="03050602040202020205" pitchFamily="66" charset="0"/>
            </a:endParaRPr>
          </a:p>
        </p:txBody>
      </p:sp>
      <p:sp>
        <p:nvSpPr>
          <p:cNvPr id="12" name="文本框 11">
            <a:extLst>
              <a:ext uri="{FF2B5EF4-FFF2-40B4-BE49-F238E27FC236}">
                <a16:creationId xmlns:a16="http://schemas.microsoft.com/office/drawing/2014/main" id="{470CE15F-C4F7-7A6D-82F8-B5BDDD5EF8E4}"/>
              </a:ext>
            </a:extLst>
          </p:cNvPr>
          <p:cNvSpPr txBox="1"/>
          <p:nvPr/>
        </p:nvSpPr>
        <p:spPr>
          <a:xfrm>
            <a:off x="4474028" y="1241905"/>
            <a:ext cx="326571" cy="369332"/>
          </a:xfrm>
          <a:prstGeom prst="rect">
            <a:avLst/>
          </a:prstGeom>
          <a:noFill/>
        </p:spPr>
        <p:txBody>
          <a:bodyPr wrap="square" rtlCol="0">
            <a:spAutoFit/>
          </a:bodyPr>
          <a:lstStyle/>
          <a:p>
            <a:r>
              <a:rPr lang="en-US" altLang="zh-CN" b="1" dirty="0">
                <a:solidFill>
                  <a:schemeClr val="accent2"/>
                </a:solidFill>
              </a:rPr>
              <a:t>B</a:t>
            </a:r>
            <a:endParaRPr lang="zh-CN" altLang="en-US" b="1" dirty="0">
              <a:solidFill>
                <a:schemeClr val="accent2"/>
              </a:solidFill>
            </a:endParaRPr>
          </a:p>
        </p:txBody>
      </p:sp>
      <p:sp>
        <p:nvSpPr>
          <p:cNvPr id="13" name="文本框 12">
            <a:extLst>
              <a:ext uri="{FF2B5EF4-FFF2-40B4-BE49-F238E27FC236}">
                <a16:creationId xmlns:a16="http://schemas.microsoft.com/office/drawing/2014/main" id="{C8587FD5-B45E-B18D-6E0C-02723C860293}"/>
              </a:ext>
            </a:extLst>
          </p:cNvPr>
          <p:cNvSpPr txBox="1"/>
          <p:nvPr/>
        </p:nvSpPr>
        <p:spPr>
          <a:xfrm>
            <a:off x="4811481" y="2463785"/>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4" name="文本框 13">
            <a:extLst>
              <a:ext uri="{FF2B5EF4-FFF2-40B4-BE49-F238E27FC236}">
                <a16:creationId xmlns:a16="http://schemas.microsoft.com/office/drawing/2014/main" id="{94F8C9D2-6E6F-7687-650E-93E55EE4B5F7}"/>
              </a:ext>
            </a:extLst>
          </p:cNvPr>
          <p:cNvSpPr txBox="1"/>
          <p:nvPr/>
        </p:nvSpPr>
        <p:spPr>
          <a:xfrm>
            <a:off x="4800599" y="3115547"/>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5" name="文本框 14">
            <a:extLst>
              <a:ext uri="{FF2B5EF4-FFF2-40B4-BE49-F238E27FC236}">
                <a16:creationId xmlns:a16="http://schemas.microsoft.com/office/drawing/2014/main" id="{584F4A73-997E-C5D9-2168-63984DA7EE9E}"/>
              </a:ext>
            </a:extLst>
          </p:cNvPr>
          <p:cNvSpPr txBox="1"/>
          <p:nvPr/>
        </p:nvSpPr>
        <p:spPr>
          <a:xfrm>
            <a:off x="4800598" y="3786549"/>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6" name="文本框 15">
            <a:extLst>
              <a:ext uri="{FF2B5EF4-FFF2-40B4-BE49-F238E27FC236}">
                <a16:creationId xmlns:a16="http://schemas.microsoft.com/office/drawing/2014/main" id="{62D9128D-3B5D-26D2-8921-56C30A1B02EE}"/>
              </a:ext>
            </a:extLst>
          </p:cNvPr>
          <p:cNvSpPr txBox="1"/>
          <p:nvPr/>
        </p:nvSpPr>
        <p:spPr>
          <a:xfrm>
            <a:off x="4800597" y="4409830"/>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7" name="星形: 五角 16">
            <a:extLst>
              <a:ext uri="{FF2B5EF4-FFF2-40B4-BE49-F238E27FC236}">
                <a16:creationId xmlns:a16="http://schemas.microsoft.com/office/drawing/2014/main" id="{5BAFE7F2-3F41-8DBF-2FAC-88B4FED4B69C}"/>
              </a:ext>
            </a:extLst>
          </p:cNvPr>
          <p:cNvSpPr/>
          <p:nvPr/>
        </p:nvSpPr>
        <p:spPr>
          <a:xfrm>
            <a:off x="4060370" y="166978"/>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4542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20059DC-17AA-BDD8-D14B-B4152972BB13}"/>
              </a:ext>
            </a:extLst>
          </p:cNvPr>
          <p:cNvSpPr>
            <a:spLocks noGrp="1"/>
          </p:cNvSpPr>
          <p:nvPr>
            <p:ph type="title"/>
          </p:nvPr>
        </p:nvSpPr>
        <p:spPr/>
        <p:txBody>
          <a:bodyPr/>
          <a:lstStyle/>
          <a:p>
            <a:r>
              <a:rPr lang="en-US" altLang="zh-CN" b="0" dirty="0">
                <a:latin typeface="Chalkboard SE" panose="03050602040202020205"/>
              </a:rPr>
              <a:t>Trap site for GeO</a:t>
            </a:r>
            <a:r>
              <a:rPr lang="en-US" altLang="zh-CN" b="0" baseline="-25000" dirty="0">
                <a:latin typeface="Chalkboard SE" panose="03050602040202020205"/>
              </a:rPr>
              <a:t>2</a:t>
            </a:r>
            <a:r>
              <a:rPr lang="en-US" altLang="zh-CN" b="0" dirty="0">
                <a:latin typeface="Chalkboard SE" panose="03050602040202020205"/>
              </a:rPr>
              <a:t>-SiO</a:t>
            </a:r>
            <a:r>
              <a:rPr lang="en-US" altLang="zh-CN" b="0" baseline="-25000" dirty="0">
                <a:latin typeface="Chalkboard SE" panose="03050602040202020205"/>
              </a:rPr>
              <a:t>2</a:t>
            </a:r>
            <a:endParaRPr lang="zh-CN" altLang="en-US" b="0" dirty="0"/>
          </a:p>
        </p:txBody>
      </p:sp>
      <p:sp>
        <p:nvSpPr>
          <p:cNvPr id="4" name="灯片编号占位符 3">
            <a:extLst>
              <a:ext uri="{FF2B5EF4-FFF2-40B4-BE49-F238E27FC236}">
                <a16:creationId xmlns:a16="http://schemas.microsoft.com/office/drawing/2014/main" id="{7E416345-4D24-6945-43AB-BEB26F2B26BA}"/>
              </a:ext>
            </a:extLst>
          </p:cNvPr>
          <p:cNvSpPr>
            <a:spLocks noGrp="1"/>
          </p:cNvSpPr>
          <p:nvPr>
            <p:ph type="sldNum" sz="quarter" idx="12"/>
          </p:nvPr>
        </p:nvSpPr>
        <p:spPr/>
        <p:txBody>
          <a:bodyPr/>
          <a:lstStyle/>
          <a:p>
            <a:fld id="{BA95BFDB-4AB5-4EB8-A7FD-FBD2047DF0CA}" type="slidenum">
              <a:rPr lang="zh-CN" altLang="en-US" smtClean="0"/>
              <a:t>27</a:t>
            </a:fld>
            <a:endParaRPr lang="zh-CN" altLang="en-US" dirty="0"/>
          </a:p>
        </p:txBody>
      </p:sp>
      <p:pic>
        <p:nvPicPr>
          <p:cNvPr id="6" name="图片 5">
            <a:extLst>
              <a:ext uri="{FF2B5EF4-FFF2-40B4-BE49-F238E27FC236}">
                <a16:creationId xmlns:a16="http://schemas.microsoft.com/office/drawing/2014/main" id="{A0452557-9A66-30A3-BF33-AB9301D7BB3C}"/>
              </a:ext>
            </a:extLst>
          </p:cNvPr>
          <p:cNvPicPr>
            <a:picLocks noChangeAspect="1"/>
          </p:cNvPicPr>
          <p:nvPr/>
        </p:nvPicPr>
        <p:blipFill>
          <a:blip r:embed="rId2"/>
          <a:stretch>
            <a:fillRect/>
          </a:stretch>
        </p:blipFill>
        <p:spPr>
          <a:xfrm>
            <a:off x="631987" y="1208617"/>
            <a:ext cx="4913523" cy="4495497"/>
          </a:xfrm>
          <a:prstGeom prst="rect">
            <a:avLst/>
          </a:prstGeom>
        </p:spPr>
      </p:pic>
      <p:sp>
        <p:nvSpPr>
          <p:cNvPr id="10" name="文本框 9">
            <a:extLst>
              <a:ext uri="{FF2B5EF4-FFF2-40B4-BE49-F238E27FC236}">
                <a16:creationId xmlns:a16="http://schemas.microsoft.com/office/drawing/2014/main" id="{6A4BB7B9-7370-74DE-96EE-C7266B4D55B0}"/>
              </a:ext>
            </a:extLst>
          </p:cNvPr>
          <p:cNvSpPr txBox="1"/>
          <p:nvPr/>
        </p:nvSpPr>
        <p:spPr>
          <a:xfrm>
            <a:off x="323850" y="5852736"/>
            <a:ext cx="6112328" cy="276999"/>
          </a:xfrm>
          <a:prstGeom prst="rect">
            <a:avLst/>
          </a:prstGeom>
          <a:noFill/>
        </p:spPr>
        <p:txBody>
          <a:bodyPr wrap="square">
            <a:spAutoFit/>
          </a:bodyPr>
          <a:lstStyle/>
          <a:p>
            <a:r>
              <a:rPr lang="en-US" altLang="zh-CN" sz="1200" dirty="0"/>
              <a:t>Y Hibino, V Mizrahi, GI Stegeman, S </a:t>
            </a:r>
            <a:r>
              <a:rPr lang="en-US" altLang="zh-CN" sz="1200" dirty="0" err="1"/>
              <a:t>Sudo</a:t>
            </a:r>
            <a:r>
              <a:rPr lang="en-US" altLang="zh-CN" sz="1200" dirty="0"/>
              <a:t> - Applied physics letters, 1990 - pubs.aip.org</a:t>
            </a:r>
            <a:endParaRPr lang="zh-CN" altLang="en-US" sz="1200" dirty="0"/>
          </a:p>
        </p:txBody>
      </p:sp>
      <p:sp>
        <p:nvSpPr>
          <p:cNvPr id="11" name="内容占位符 1">
            <a:extLst>
              <a:ext uri="{FF2B5EF4-FFF2-40B4-BE49-F238E27FC236}">
                <a16:creationId xmlns:a16="http://schemas.microsoft.com/office/drawing/2014/main" id="{AF1D74F3-E3DB-F031-A06C-393C83297C55}"/>
              </a:ext>
            </a:extLst>
          </p:cNvPr>
          <p:cNvSpPr txBox="1">
            <a:spLocks/>
          </p:cNvSpPr>
          <p:nvPr/>
        </p:nvSpPr>
        <p:spPr>
          <a:xfrm>
            <a:off x="5490013" y="1117021"/>
            <a:ext cx="6701987" cy="5182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kumimoji="1" lang="en-US" altLang="zh-CN" sz="3600" dirty="0">
                <a:latin typeface="Chalkboard SE Light" panose="03050602040202020205" pitchFamily="66" charset="0"/>
              </a:rPr>
              <a:t>This is an old paper, but it does point out that: </a:t>
            </a:r>
          </a:p>
          <a:p>
            <a:pPr lvl="1"/>
            <a:endParaRPr kumimoji="1" lang="en-US" altLang="zh-CN" sz="3600" b="1" dirty="0">
              <a:latin typeface="Chalkboard SE Light" panose="03050602040202020205" pitchFamily="66" charset="0"/>
            </a:endParaRPr>
          </a:p>
          <a:p>
            <a:pPr lvl="1"/>
            <a:r>
              <a:rPr kumimoji="1" lang="en-US" altLang="zh-CN" sz="3600" b="1" dirty="0">
                <a:latin typeface="Chalkboard SE Light" panose="03050602040202020205" pitchFamily="66" charset="0"/>
              </a:rPr>
              <a:t>The defect is related to GeO2</a:t>
            </a:r>
          </a:p>
        </p:txBody>
      </p:sp>
      <p:sp>
        <p:nvSpPr>
          <p:cNvPr id="12" name="文本框 11">
            <a:extLst>
              <a:ext uri="{FF2B5EF4-FFF2-40B4-BE49-F238E27FC236}">
                <a16:creationId xmlns:a16="http://schemas.microsoft.com/office/drawing/2014/main" id="{470CE15F-C4F7-7A6D-82F8-B5BDDD5EF8E4}"/>
              </a:ext>
            </a:extLst>
          </p:cNvPr>
          <p:cNvSpPr txBox="1"/>
          <p:nvPr/>
        </p:nvSpPr>
        <p:spPr>
          <a:xfrm>
            <a:off x="4474028" y="1241905"/>
            <a:ext cx="326571" cy="369332"/>
          </a:xfrm>
          <a:prstGeom prst="rect">
            <a:avLst/>
          </a:prstGeom>
          <a:noFill/>
        </p:spPr>
        <p:txBody>
          <a:bodyPr wrap="square" rtlCol="0">
            <a:spAutoFit/>
          </a:bodyPr>
          <a:lstStyle/>
          <a:p>
            <a:r>
              <a:rPr lang="en-US" altLang="zh-CN" b="1" dirty="0">
                <a:solidFill>
                  <a:schemeClr val="accent2"/>
                </a:solidFill>
              </a:rPr>
              <a:t>B</a:t>
            </a:r>
            <a:endParaRPr lang="zh-CN" altLang="en-US" b="1" dirty="0">
              <a:solidFill>
                <a:schemeClr val="accent2"/>
              </a:solidFill>
            </a:endParaRPr>
          </a:p>
        </p:txBody>
      </p:sp>
      <p:sp>
        <p:nvSpPr>
          <p:cNvPr id="13" name="文本框 12">
            <a:extLst>
              <a:ext uri="{FF2B5EF4-FFF2-40B4-BE49-F238E27FC236}">
                <a16:creationId xmlns:a16="http://schemas.microsoft.com/office/drawing/2014/main" id="{C8587FD5-B45E-B18D-6E0C-02723C860293}"/>
              </a:ext>
            </a:extLst>
          </p:cNvPr>
          <p:cNvSpPr txBox="1"/>
          <p:nvPr/>
        </p:nvSpPr>
        <p:spPr>
          <a:xfrm>
            <a:off x="4811481" y="2463785"/>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4" name="文本框 13">
            <a:extLst>
              <a:ext uri="{FF2B5EF4-FFF2-40B4-BE49-F238E27FC236}">
                <a16:creationId xmlns:a16="http://schemas.microsoft.com/office/drawing/2014/main" id="{94F8C9D2-6E6F-7687-650E-93E55EE4B5F7}"/>
              </a:ext>
            </a:extLst>
          </p:cNvPr>
          <p:cNvSpPr txBox="1"/>
          <p:nvPr/>
        </p:nvSpPr>
        <p:spPr>
          <a:xfrm>
            <a:off x="4800599" y="3115547"/>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5" name="文本框 14">
            <a:extLst>
              <a:ext uri="{FF2B5EF4-FFF2-40B4-BE49-F238E27FC236}">
                <a16:creationId xmlns:a16="http://schemas.microsoft.com/office/drawing/2014/main" id="{584F4A73-997E-C5D9-2168-63984DA7EE9E}"/>
              </a:ext>
            </a:extLst>
          </p:cNvPr>
          <p:cNvSpPr txBox="1"/>
          <p:nvPr/>
        </p:nvSpPr>
        <p:spPr>
          <a:xfrm>
            <a:off x="4800598" y="3786549"/>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6" name="文本框 15">
            <a:extLst>
              <a:ext uri="{FF2B5EF4-FFF2-40B4-BE49-F238E27FC236}">
                <a16:creationId xmlns:a16="http://schemas.microsoft.com/office/drawing/2014/main" id="{62D9128D-3B5D-26D2-8921-56C30A1B02EE}"/>
              </a:ext>
            </a:extLst>
          </p:cNvPr>
          <p:cNvSpPr txBox="1"/>
          <p:nvPr/>
        </p:nvSpPr>
        <p:spPr>
          <a:xfrm>
            <a:off x="4800597" y="4409830"/>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2" name="星形: 五角 1">
            <a:extLst>
              <a:ext uri="{FF2B5EF4-FFF2-40B4-BE49-F238E27FC236}">
                <a16:creationId xmlns:a16="http://schemas.microsoft.com/office/drawing/2014/main" id="{87AFDA5E-89D1-6DE7-D5DD-6BC0311AEB33}"/>
              </a:ext>
            </a:extLst>
          </p:cNvPr>
          <p:cNvSpPr/>
          <p:nvPr/>
        </p:nvSpPr>
        <p:spPr>
          <a:xfrm>
            <a:off x="3929733" y="224535"/>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344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25F13F4-41E6-02D3-824E-BE482A1A472C}"/>
              </a:ext>
            </a:extLst>
          </p:cNvPr>
          <p:cNvSpPr>
            <a:spLocks noGrp="1"/>
          </p:cNvSpPr>
          <p:nvPr>
            <p:ph type="title"/>
          </p:nvPr>
        </p:nvSpPr>
        <p:spPr/>
        <p:txBody>
          <a:bodyPr/>
          <a:lstStyle/>
          <a:p>
            <a:r>
              <a:rPr lang="en-US" altLang="zh-CN" sz="2800" b="1" dirty="0">
                <a:solidFill>
                  <a:schemeClr val="accent2"/>
                </a:solidFill>
                <a:latin typeface="Chalkboard SE" panose="03050602040202020205"/>
              </a:rPr>
              <a:t>5GeO</a:t>
            </a:r>
            <a:r>
              <a:rPr lang="en-US" altLang="zh-CN" sz="2800" b="1" baseline="-25000" dirty="0">
                <a:solidFill>
                  <a:schemeClr val="accent2"/>
                </a:solidFill>
                <a:latin typeface="Chalkboard SE" panose="03050602040202020205"/>
              </a:rPr>
              <a:t>2</a:t>
            </a:r>
            <a:r>
              <a:rPr lang="en-US" altLang="zh-CN" sz="2800" b="1" dirty="0">
                <a:solidFill>
                  <a:schemeClr val="accent2"/>
                </a:solidFill>
                <a:latin typeface="Chalkboard SE" panose="03050602040202020205"/>
              </a:rPr>
              <a:t>-95SiO</a:t>
            </a:r>
            <a:r>
              <a:rPr lang="en-US" altLang="zh-CN" sz="2800" b="1" baseline="-25000" dirty="0">
                <a:solidFill>
                  <a:schemeClr val="accent2"/>
                </a:solidFill>
                <a:latin typeface="Chalkboard SE" panose="03050602040202020205"/>
              </a:rPr>
              <a:t>2</a:t>
            </a:r>
            <a:endParaRPr lang="zh-CN" altLang="en-US" dirty="0"/>
          </a:p>
        </p:txBody>
      </p:sp>
      <p:sp>
        <p:nvSpPr>
          <p:cNvPr id="4" name="灯片编号占位符 3">
            <a:extLst>
              <a:ext uri="{FF2B5EF4-FFF2-40B4-BE49-F238E27FC236}">
                <a16:creationId xmlns:a16="http://schemas.microsoft.com/office/drawing/2014/main" id="{22129B00-C675-60BB-95EC-410CC569283C}"/>
              </a:ext>
            </a:extLst>
          </p:cNvPr>
          <p:cNvSpPr>
            <a:spLocks noGrp="1"/>
          </p:cNvSpPr>
          <p:nvPr>
            <p:ph type="sldNum" sz="quarter" idx="12"/>
          </p:nvPr>
        </p:nvSpPr>
        <p:spPr/>
        <p:txBody>
          <a:bodyPr/>
          <a:lstStyle/>
          <a:p>
            <a:fld id="{BA95BFDB-4AB5-4EB8-A7FD-FBD2047DF0CA}" type="slidenum">
              <a:rPr lang="zh-CN" altLang="en-US" smtClean="0"/>
              <a:t>28</a:t>
            </a:fld>
            <a:endParaRPr lang="zh-CN" altLang="en-US" dirty="0"/>
          </a:p>
        </p:txBody>
      </p:sp>
      <p:pic>
        <p:nvPicPr>
          <p:cNvPr id="15" name="图片 14">
            <a:extLst>
              <a:ext uri="{FF2B5EF4-FFF2-40B4-BE49-F238E27FC236}">
                <a16:creationId xmlns:a16="http://schemas.microsoft.com/office/drawing/2014/main" id="{CA414BD6-CE32-3BBB-43D6-2CE25F13B6D5}"/>
              </a:ext>
            </a:extLst>
          </p:cNvPr>
          <p:cNvPicPr>
            <a:picLocks noChangeAspect="1"/>
          </p:cNvPicPr>
          <p:nvPr/>
        </p:nvPicPr>
        <p:blipFill rotWithShape="1">
          <a:blip r:embed="rId2"/>
          <a:srcRect t="2429" b="36288"/>
          <a:stretch/>
        </p:blipFill>
        <p:spPr>
          <a:xfrm>
            <a:off x="0" y="1148918"/>
            <a:ext cx="6599808" cy="5528536"/>
          </a:xfrm>
          <a:prstGeom prst="rect">
            <a:avLst/>
          </a:prstGeom>
        </p:spPr>
      </p:pic>
      <p:pic>
        <p:nvPicPr>
          <p:cNvPr id="19" name="图片 18">
            <a:extLst>
              <a:ext uri="{FF2B5EF4-FFF2-40B4-BE49-F238E27FC236}">
                <a16:creationId xmlns:a16="http://schemas.microsoft.com/office/drawing/2014/main" id="{587F8050-648F-F7B9-62C6-005CA039CFB9}"/>
              </a:ext>
            </a:extLst>
          </p:cNvPr>
          <p:cNvPicPr>
            <a:picLocks noChangeAspect="1"/>
          </p:cNvPicPr>
          <p:nvPr/>
        </p:nvPicPr>
        <p:blipFill>
          <a:blip r:embed="rId3"/>
          <a:stretch>
            <a:fillRect/>
          </a:stretch>
        </p:blipFill>
        <p:spPr>
          <a:xfrm>
            <a:off x="5450913" y="1779014"/>
            <a:ext cx="6599809" cy="1045863"/>
          </a:xfrm>
          <a:prstGeom prst="rect">
            <a:avLst/>
          </a:prstGeom>
        </p:spPr>
      </p:pic>
      <p:sp>
        <p:nvSpPr>
          <p:cNvPr id="20" name="标题 2">
            <a:extLst>
              <a:ext uri="{FF2B5EF4-FFF2-40B4-BE49-F238E27FC236}">
                <a16:creationId xmlns:a16="http://schemas.microsoft.com/office/drawing/2014/main" id="{F0079172-1B34-FE67-FE7D-6405A7F8647C}"/>
              </a:ext>
            </a:extLst>
          </p:cNvPr>
          <p:cNvSpPr txBox="1">
            <a:spLocks/>
          </p:cNvSpPr>
          <p:nvPr/>
        </p:nvSpPr>
        <p:spPr>
          <a:xfrm>
            <a:off x="7766291" y="2058205"/>
            <a:ext cx="2592253" cy="584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E57536"/>
                </a:solidFill>
                <a:latin typeface="Calibri" panose="020F0502020204030204" pitchFamily="34" charset="0"/>
                <a:ea typeface="+mj-ea"/>
                <a:cs typeface="Calibri" panose="020F0502020204030204" pitchFamily="34" charset="0"/>
              </a:defRPr>
            </a:lvl1pPr>
          </a:lstStyle>
          <a:p>
            <a:r>
              <a:rPr lang="en-US" altLang="zh-CN" sz="2000" b="0" dirty="0">
                <a:solidFill>
                  <a:schemeClr val="accent2"/>
                </a:solidFill>
                <a:latin typeface="Chalkboard SE" panose="03050602040202020205"/>
              </a:rPr>
              <a:t>5ev</a:t>
            </a:r>
            <a:endParaRPr lang="zh-CN" altLang="en-US" b="0" dirty="0"/>
          </a:p>
        </p:txBody>
      </p:sp>
      <p:sp>
        <p:nvSpPr>
          <p:cNvPr id="21" name="椭圆 20">
            <a:extLst>
              <a:ext uri="{FF2B5EF4-FFF2-40B4-BE49-F238E27FC236}">
                <a16:creationId xmlns:a16="http://schemas.microsoft.com/office/drawing/2014/main" id="{382397D7-BB5C-701E-C380-8200BC0DDC2D}"/>
              </a:ext>
            </a:extLst>
          </p:cNvPr>
          <p:cNvSpPr/>
          <p:nvPr/>
        </p:nvSpPr>
        <p:spPr>
          <a:xfrm>
            <a:off x="2982686" y="2242457"/>
            <a:ext cx="1436914" cy="334073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2DFADC3-0834-845A-1FF2-4DBABE6BA203}"/>
              </a:ext>
            </a:extLst>
          </p:cNvPr>
          <p:cNvGrpSpPr/>
          <p:nvPr/>
        </p:nvGrpSpPr>
        <p:grpSpPr>
          <a:xfrm>
            <a:off x="4147234" y="2111897"/>
            <a:ext cx="1287720" cy="370440"/>
            <a:chOff x="4147234" y="2111897"/>
            <a:chExt cx="1287720" cy="370440"/>
          </a:xfrm>
        </p:grpSpPr>
        <mc:AlternateContent xmlns:mc="http://schemas.openxmlformats.org/markup-compatibility/2006">
          <mc:Choice xmlns:p14="http://schemas.microsoft.com/office/powerpoint/2010/main" Requires="p14">
            <p:contentPart p14:bwMode="auto" r:id="rId4">
              <p14:nvContentPartPr>
                <p14:cNvPr id="22" name="墨迹 21">
                  <a:extLst>
                    <a:ext uri="{FF2B5EF4-FFF2-40B4-BE49-F238E27FC236}">
                      <a16:creationId xmlns:a16="http://schemas.microsoft.com/office/drawing/2014/main" id="{F08E6B7D-617A-B2CB-DF04-58C5D23E0BF9}"/>
                    </a:ext>
                  </a:extLst>
                </p14:cNvPr>
                <p14:cNvContentPartPr/>
                <p14:nvPr/>
              </p14:nvContentPartPr>
              <p14:xfrm>
                <a:off x="4147234" y="2241497"/>
                <a:ext cx="1240200" cy="240840"/>
              </p14:xfrm>
            </p:contentPart>
          </mc:Choice>
          <mc:Fallback>
            <p:pic>
              <p:nvPicPr>
                <p:cNvPr id="22" name="墨迹 21">
                  <a:extLst>
                    <a:ext uri="{FF2B5EF4-FFF2-40B4-BE49-F238E27FC236}">
                      <a16:creationId xmlns:a16="http://schemas.microsoft.com/office/drawing/2014/main" id="{F08E6B7D-617A-B2CB-DF04-58C5D23E0BF9}"/>
                    </a:ext>
                  </a:extLst>
                </p:cNvPr>
                <p:cNvPicPr/>
                <p:nvPr/>
              </p:nvPicPr>
              <p:blipFill>
                <a:blip r:embed="rId5"/>
                <a:stretch>
                  <a:fillRect/>
                </a:stretch>
              </p:blipFill>
              <p:spPr>
                <a:xfrm>
                  <a:off x="4129594" y="2223497"/>
                  <a:ext cx="127584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 name="墨迹 22">
                  <a:extLst>
                    <a:ext uri="{FF2B5EF4-FFF2-40B4-BE49-F238E27FC236}">
                      <a16:creationId xmlns:a16="http://schemas.microsoft.com/office/drawing/2014/main" id="{7E00671B-541E-5C55-BE66-AD9D62EE7105}"/>
                    </a:ext>
                  </a:extLst>
                </p14:cNvPr>
                <p14:cNvContentPartPr/>
                <p14:nvPr/>
              </p14:nvContentPartPr>
              <p14:xfrm>
                <a:off x="5333434" y="2111897"/>
                <a:ext cx="101520" cy="262080"/>
              </p14:xfrm>
            </p:contentPart>
          </mc:Choice>
          <mc:Fallback>
            <p:pic>
              <p:nvPicPr>
                <p:cNvPr id="23" name="墨迹 22">
                  <a:extLst>
                    <a:ext uri="{FF2B5EF4-FFF2-40B4-BE49-F238E27FC236}">
                      <a16:creationId xmlns:a16="http://schemas.microsoft.com/office/drawing/2014/main" id="{7E00671B-541E-5C55-BE66-AD9D62EE7105}"/>
                    </a:ext>
                  </a:extLst>
                </p:cNvPr>
                <p:cNvPicPr/>
                <p:nvPr/>
              </p:nvPicPr>
              <p:blipFill>
                <a:blip r:embed="rId7"/>
                <a:stretch>
                  <a:fillRect/>
                </a:stretch>
              </p:blipFill>
              <p:spPr>
                <a:xfrm>
                  <a:off x="5315434" y="2093897"/>
                  <a:ext cx="137160" cy="297720"/>
                </a:xfrm>
                <a:prstGeom prst="rect">
                  <a:avLst/>
                </a:prstGeom>
              </p:spPr>
            </p:pic>
          </mc:Fallback>
        </mc:AlternateContent>
      </p:grpSp>
      <p:pic>
        <p:nvPicPr>
          <p:cNvPr id="17" name="图片 16">
            <a:extLst>
              <a:ext uri="{FF2B5EF4-FFF2-40B4-BE49-F238E27FC236}">
                <a16:creationId xmlns:a16="http://schemas.microsoft.com/office/drawing/2014/main" id="{9E1A95EC-2625-1E3A-A97F-F87A83D79862}"/>
              </a:ext>
            </a:extLst>
          </p:cNvPr>
          <p:cNvPicPr>
            <a:picLocks noChangeAspect="1"/>
          </p:cNvPicPr>
          <p:nvPr/>
        </p:nvPicPr>
        <p:blipFill rotWithShape="1">
          <a:blip r:embed="rId2"/>
          <a:srcRect t="65458"/>
          <a:stretch/>
        </p:blipFill>
        <p:spPr>
          <a:xfrm>
            <a:off x="5541685" y="3896815"/>
            <a:ext cx="6641605" cy="2299303"/>
          </a:xfrm>
          <a:prstGeom prst="rect">
            <a:avLst/>
          </a:prstGeom>
        </p:spPr>
      </p:pic>
      <p:sp>
        <p:nvSpPr>
          <p:cNvPr id="26" name="文本框 25">
            <a:extLst>
              <a:ext uri="{FF2B5EF4-FFF2-40B4-BE49-F238E27FC236}">
                <a16:creationId xmlns:a16="http://schemas.microsoft.com/office/drawing/2014/main" id="{B86EC069-AE94-E517-21FC-71AA6D4C4323}"/>
              </a:ext>
            </a:extLst>
          </p:cNvPr>
          <p:cNvSpPr txBox="1"/>
          <p:nvPr/>
        </p:nvSpPr>
        <p:spPr>
          <a:xfrm>
            <a:off x="503439" y="1481058"/>
            <a:ext cx="6112328" cy="461665"/>
          </a:xfrm>
          <a:prstGeom prst="rect">
            <a:avLst/>
          </a:prstGeom>
          <a:noFill/>
        </p:spPr>
        <p:txBody>
          <a:bodyPr wrap="square">
            <a:spAutoFit/>
          </a:bodyPr>
          <a:lstStyle/>
          <a:p>
            <a:r>
              <a:rPr lang="en-US" altLang="zh-CN" sz="1200" dirty="0"/>
              <a:t>J Nishii, K </a:t>
            </a:r>
            <a:r>
              <a:rPr lang="en-US" altLang="zh-CN" sz="1200" dirty="0" err="1"/>
              <a:t>Fukumi</a:t>
            </a:r>
            <a:r>
              <a:rPr lang="en-US" altLang="zh-CN" sz="1200" dirty="0"/>
              <a:t>, H Yamanaka, K Kawamura, H </a:t>
            </a:r>
            <a:r>
              <a:rPr lang="en-US" altLang="zh-CN" sz="1200" dirty="0" err="1"/>
              <a:t>Hosono</a:t>
            </a:r>
            <a:r>
              <a:rPr lang="en-US" altLang="zh-CN" sz="1200" dirty="0"/>
              <a:t>, H Kawazoe</a:t>
            </a:r>
          </a:p>
          <a:p>
            <a:r>
              <a:rPr lang="en-US" altLang="zh-CN" sz="1200" dirty="0"/>
              <a:t>Physical Review B, 1995•APS</a:t>
            </a:r>
            <a:endParaRPr lang="zh-CN" altLang="en-US" sz="1200" dirty="0"/>
          </a:p>
        </p:txBody>
      </p:sp>
    </p:spTree>
    <p:extLst>
      <p:ext uri="{BB962C8B-B14F-4D97-AF65-F5344CB8AC3E}">
        <p14:creationId xmlns:p14="http://schemas.microsoft.com/office/powerpoint/2010/main" val="4207477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3C3CCF-5D1E-FCF6-0333-565BBD334547}"/>
              </a:ext>
            </a:extLst>
          </p:cNvPr>
          <p:cNvSpPr>
            <a:spLocks noGrp="1"/>
          </p:cNvSpPr>
          <p:nvPr>
            <p:ph type="title"/>
          </p:nvPr>
        </p:nvSpPr>
        <p:spPr/>
        <p:txBody>
          <a:bodyPr/>
          <a:lstStyle/>
          <a:p>
            <a:r>
              <a:rPr lang="en-US" altLang="zh-CN" b="0" dirty="0">
                <a:latin typeface="Chalkboard SE"/>
              </a:rPr>
              <a:t>Jargon Definition 2</a:t>
            </a:r>
            <a:endParaRPr lang="zh-CN" altLang="en-US" b="0" dirty="0">
              <a:latin typeface="Chalkboard SE"/>
            </a:endParaRPr>
          </a:p>
        </p:txBody>
      </p:sp>
      <p:sp>
        <p:nvSpPr>
          <p:cNvPr id="4" name="灯片编号占位符 3">
            <a:extLst>
              <a:ext uri="{FF2B5EF4-FFF2-40B4-BE49-F238E27FC236}">
                <a16:creationId xmlns:a16="http://schemas.microsoft.com/office/drawing/2014/main" id="{031D8053-D716-C91B-B696-4EF1BE47B674}"/>
              </a:ext>
            </a:extLst>
          </p:cNvPr>
          <p:cNvSpPr>
            <a:spLocks noGrp="1"/>
          </p:cNvSpPr>
          <p:nvPr>
            <p:ph type="sldNum" sz="quarter" idx="12"/>
          </p:nvPr>
        </p:nvSpPr>
        <p:spPr/>
        <p:txBody>
          <a:bodyPr/>
          <a:lstStyle/>
          <a:p>
            <a:fld id="{BA95BFDB-4AB5-4EB8-A7FD-FBD2047DF0CA}" type="slidenum">
              <a:rPr lang="zh-CN" altLang="en-US" smtClean="0"/>
              <a:t>29</a:t>
            </a:fld>
            <a:endParaRPr lang="zh-CN" altLang="en-US" dirty="0"/>
          </a:p>
        </p:txBody>
      </p:sp>
      <p:pic>
        <p:nvPicPr>
          <p:cNvPr id="7" name="图片 6">
            <a:extLst>
              <a:ext uri="{FF2B5EF4-FFF2-40B4-BE49-F238E27FC236}">
                <a16:creationId xmlns:a16="http://schemas.microsoft.com/office/drawing/2014/main" id="{4CC5FB00-F724-D17D-1821-C7E8ABC1C53D}"/>
              </a:ext>
            </a:extLst>
          </p:cNvPr>
          <p:cNvPicPr>
            <a:picLocks noChangeAspect="1"/>
          </p:cNvPicPr>
          <p:nvPr/>
        </p:nvPicPr>
        <p:blipFill rotWithShape="1">
          <a:blip r:embed="rId2"/>
          <a:srcRect t="65458"/>
          <a:stretch/>
        </p:blipFill>
        <p:spPr>
          <a:xfrm>
            <a:off x="26488" y="2744594"/>
            <a:ext cx="6008914" cy="2299303"/>
          </a:xfrm>
          <a:prstGeom prst="rect">
            <a:avLst/>
          </a:prstGeom>
        </p:spPr>
      </p:pic>
      <p:sp>
        <p:nvSpPr>
          <p:cNvPr id="8" name="内容占位符 1">
            <a:extLst>
              <a:ext uri="{FF2B5EF4-FFF2-40B4-BE49-F238E27FC236}">
                <a16:creationId xmlns:a16="http://schemas.microsoft.com/office/drawing/2014/main" id="{8F5EA5E6-E7B9-CE08-173F-3F5FCB4D8EBF}"/>
              </a:ext>
            </a:extLst>
          </p:cNvPr>
          <p:cNvSpPr>
            <a:spLocks noGrp="1"/>
          </p:cNvSpPr>
          <p:nvPr>
            <p:ph idx="1"/>
          </p:nvPr>
        </p:nvSpPr>
        <p:spPr>
          <a:xfrm>
            <a:off x="6183086" y="1273630"/>
            <a:ext cx="6008914" cy="5127172"/>
          </a:xfrm>
        </p:spPr>
        <p:txBody>
          <a:bodyPr>
            <a:normAutofit/>
          </a:bodyPr>
          <a:lstStyle/>
          <a:p>
            <a:r>
              <a:rPr lang="en-US" altLang="zh-CN" sz="2000" dirty="0">
                <a:latin typeface="Chalkboard SE" panose="03050602040202020205"/>
              </a:rPr>
              <a:t>NO</a:t>
            </a:r>
            <a:r>
              <a:rPr lang="en-US" altLang="zh-CN" sz="2000" dirty="0">
                <a:solidFill>
                  <a:schemeClr val="accent2"/>
                </a:solidFill>
                <a:latin typeface="Chalkboard SE" panose="03050602040202020205"/>
              </a:rPr>
              <a:t>M</a:t>
            </a:r>
            <a:r>
              <a:rPr lang="en-US" altLang="zh-CN" sz="2000" dirty="0">
                <a:latin typeface="Chalkboard SE" panose="03050602040202020205"/>
              </a:rPr>
              <a:t>V := Neutral Oxygen </a:t>
            </a:r>
            <a:r>
              <a:rPr lang="en-US" altLang="zh-CN" sz="2000" dirty="0">
                <a:solidFill>
                  <a:schemeClr val="accent2"/>
                </a:solidFill>
                <a:latin typeface="Chalkboard SE" panose="03050602040202020205"/>
              </a:rPr>
              <a:t>Mono</a:t>
            </a:r>
            <a:r>
              <a:rPr lang="en-US" altLang="zh-CN" sz="2000" dirty="0">
                <a:latin typeface="Chalkboard SE" panose="03050602040202020205"/>
              </a:rPr>
              <a:t>vacancy ; Donor ; absorb 5 </a:t>
            </a:r>
            <a:r>
              <a:rPr lang="en-US" altLang="zh-CN" sz="2000" dirty="0" err="1">
                <a:latin typeface="Chalkboard SE" panose="03050602040202020205"/>
              </a:rPr>
              <a:t>ev</a:t>
            </a:r>
            <a:endParaRPr lang="en-US" altLang="zh-CN" sz="2000" dirty="0">
              <a:latin typeface="Chalkboard SE" panose="03050602040202020205"/>
            </a:endParaRPr>
          </a:p>
          <a:p>
            <a:endParaRPr lang="en-US" altLang="zh-CN" sz="2000" dirty="0">
              <a:latin typeface="Chalkboard SE" panose="03050602040202020205"/>
            </a:endParaRPr>
          </a:p>
          <a:p>
            <a:r>
              <a:rPr lang="en-US" altLang="zh-CN" sz="2000" dirty="0">
                <a:latin typeface="Chalkboard SE" panose="03050602040202020205"/>
              </a:rPr>
              <a:t>NO</a:t>
            </a:r>
            <a:r>
              <a:rPr lang="en-US" altLang="zh-CN" sz="2000" dirty="0">
                <a:solidFill>
                  <a:schemeClr val="accent2"/>
                </a:solidFill>
                <a:latin typeface="Chalkboard SE" panose="03050602040202020205"/>
              </a:rPr>
              <a:t>D</a:t>
            </a:r>
            <a:r>
              <a:rPr lang="en-US" altLang="zh-CN" sz="2000" dirty="0">
                <a:latin typeface="Chalkboard SE" panose="03050602040202020205"/>
              </a:rPr>
              <a:t>V := Neutral Oxygen </a:t>
            </a:r>
            <a:r>
              <a:rPr lang="en-US" altLang="zh-CN" sz="2000" dirty="0">
                <a:solidFill>
                  <a:schemeClr val="accent2"/>
                </a:solidFill>
                <a:latin typeface="Chalkboard SE" panose="03050602040202020205"/>
              </a:rPr>
              <a:t>Di</a:t>
            </a:r>
            <a:r>
              <a:rPr lang="en-US" altLang="zh-CN" sz="2000" dirty="0">
                <a:latin typeface="Chalkboard SE" panose="03050602040202020205"/>
              </a:rPr>
              <a:t>vacancy ; Donor ; emit 3.2/4.3 </a:t>
            </a:r>
            <a:r>
              <a:rPr lang="en-US" altLang="zh-CN" sz="2000" dirty="0" err="1">
                <a:latin typeface="Chalkboard SE" panose="03050602040202020205"/>
              </a:rPr>
              <a:t>ev</a:t>
            </a:r>
            <a:endParaRPr lang="en-US" altLang="zh-CN" sz="2000" dirty="0">
              <a:latin typeface="Chalkboard SE" panose="03050602040202020205"/>
            </a:endParaRPr>
          </a:p>
          <a:p>
            <a:endParaRPr lang="en-US" altLang="zh-CN" sz="2000" dirty="0">
              <a:latin typeface="Chalkboard SE" panose="03050602040202020205"/>
            </a:endParaRPr>
          </a:p>
          <a:p>
            <a:r>
              <a:rPr lang="en-US" altLang="zh-CN" sz="2000" dirty="0">
                <a:latin typeface="Chalkboard SE" panose="03050602040202020205"/>
              </a:rPr>
              <a:t>Ge E’ := Germanium E' Center; Oxygen-deficient center; Donor; absorb 6.4ev</a:t>
            </a:r>
          </a:p>
          <a:p>
            <a:endParaRPr lang="en-US" altLang="zh-CN" sz="2000" dirty="0">
              <a:latin typeface="Chalkboard SE" panose="03050602040202020205"/>
            </a:endParaRPr>
          </a:p>
          <a:p>
            <a:r>
              <a:rPr lang="en-US" altLang="zh-CN" sz="2000" dirty="0">
                <a:latin typeface="Chalkboard SE" panose="03050602040202020205"/>
              </a:rPr>
              <a:t>GEC := Germanium Electron Center ; receiver ; absorb 4.4/5.8 </a:t>
            </a:r>
            <a:r>
              <a:rPr lang="en-US" altLang="zh-CN" sz="2000" dirty="0" err="1">
                <a:latin typeface="Chalkboard SE" panose="03050602040202020205"/>
              </a:rPr>
              <a:t>ev</a:t>
            </a:r>
            <a:endParaRPr lang="en-US" altLang="zh-CN" sz="2000" dirty="0">
              <a:latin typeface="Chalkboard SE" panose="03050602040202020205"/>
            </a:endParaRPr>
          </a:p>
          <a:p>
            <a:endParaRPr lang="en-US" altLang="zh-CN" sz="2000" dirty="0">
              <a:latin typeface="Chalkboard SE" panose="03050602040202020205"/>
            </a:endParaRPr>
          </a:p>
          <a:p>
            <a:r>
              <a:rPr lang="en-US" altLang="zh-CN" sz="2000" dirty="0">
                <a:latin typeface="Chalkboard SE" panose="03050602040202020205"/>
              </a:rPr>
              <a:t>GLPC :=  germanium atom with a lone pair of electrons ; </a:t>
            </a:r>
            <a:r>
              <a:rPr lang="en-US" altLang="zh-CN" sz="2000" dirty="0" err="1">
                <a:latin typeface="Chalkboard SE" panose="03050602040202020205"/>
              </a:rPr>
              <a:t>recever</a:t>
            </a:r>
            <a:r>
              <a:rPr lang="en-US" altLang="zh-CN" sz="2000" dirty="0">
                <a:latin typeface="Chalkboard SE" panose="03050602040202020205"/>
              </a:rPr>
              <a:t> ; 5.16 </a:t>
            </a:r>
            <a:r>
              <a:rPr lang="en-US" altLang="zh-CN" sz="2000" dirty="0" err="1">
                <a:latin typeface="Chalkboard SE" panose="03050602040202020205"/>
              </a:rPr>
              <a:t>ev</a:t>
            </a:r>
            <a:endParaRPr lang="zh-CN" altLang="en-US" sz="2000" dirty="0">
              <a:latin typeface="Chalkboard SE" panose="03050602040202020205"/>
            </a:endParaRPr>
          </a:p>
        </p:txBody>
      </p:sp>
      <p:cxnSp>
        <p:nvCxnSpPr>
          <p:cNvPr id="9" name="直接连接符 8">
            <a:extLst>
              <a:ext uri="{FF2B5EF4-FFF2-40B4-BE49-F238E27FC236}">
                <a16:creationId xmlns:a16="http://schemas.microsoft.com/office/drawing/2014/main" id="{424D5EBA-A087-F9A5-5BCD-40421857ADE0}"/>
              </a:ext>
            </a:extLst>
          </p:cNvPr>
          <p:cNvCxnSpPr>
            <a:cxnSpLocks/>
          </p:cNvCxnSpPr>
          <p:nvPr/>
        </p:nvCxnSpPr>
        <p:spPr>
          <a:xfrm>
            <a:off x="6035402" y="1273630"/>
            <a:ext cx="0" cy="5247762"/>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56436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E067E4-103A-74E6-29A8-68B15EA68CC1}"/>
              </a:ext>
            </a:extLst>
          </p:cNvPr>
          <p:cNvSpPr>
            <a:spLocks noGrp="1"/>
          </p:cNvSpPr>
          <p:nvPr>
            <p:ph type="title"/>
          </p:nvPr>
        </p:nvSpPr>
        <p:spPr/>
        <p:txBody>
          <a:bodyPr/>
          <a:lstStyle/>
          <a:p>
            <a:r>
              <a:rPr kumimoji="1" lang="en-US" altLang="zh-CN" b="0" dirty="0">
                <a:latin typeface="Chalkboard SE Light" panose="03050602040202020205" pitchFamily="66" charset="0"/>
              </a:rPr>
              <a:t>Second Harmonic Generation and </a:t>
            </a:r>
            <a:r>
              <a:rPr kumimoji="1" lang="en-US" altLang="zh-CN" b="0" dirty="0" err="1">
                <a:latin typeface="Chalkboard SE Light" panose="03050602040202020205" pitchFamily="66" charset="0"/>
              </a:rPr>
              <a:t>χ</a:t>
            </a:r>
            <a:r>
              <a:rPr kumimoji="1" lang="en-US" altLang="zh-CN" b="0" baseline="30000" dirty="0">
                <a:latin typeface="Chalkboard SE Light" panose="03050602040202020205" pitchFamily="66" charset="0"/>
              </a:rPr>
              <a:t>(2)</a:t>
            </a:r>
            <a:endParaRPr kumimoji="1" lang="zh-CN" altLang="en-US" b="0" baseline="3000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789A3F48-EE16-F792-B842-0BBDB2D7B678}"/>
              </a:ext>
            </a:extLst>
          </p:cNvPr>
          <p:cNvSpPr>
            <a:spLocks noGrp="1"/>
          </p:cNvSpPr>
          <p:nvPr>
            <p:ph type="sldNum" sz="quarter" idx="12"/>
          </p:nvPr>
        </p:nvSpPr>
        <p:spPr/>
        <p:txBody>
          <a:bodyPr/>
          <a:lstStyle/>
          <a:p>
            <a:fld id="{BA95BFDB-4AB5-4EB8-A7FD-FBD2047DF0CA}" type="slidenum">
              <a:rPr lang="zh-CN" altLang="en-US" smtClean="0"/>
              <a:t>3</a:t>
            </a:fld>
            <a:endParaRPr lang="zh-CN" altLang="en-US" dirty="0"/>
          </a:p>
        </p:txBody>
      </p:sp>
      <p:pic>
        <p:nvPicPr>
          <p:cNvPr id="2" name="图片 1">
            <a:extLst>
              <a:ext uri="{FF2B5EF4-FFF2-40B4-BE49-F238E27FC236}">
                <a16:creationId xmlns:a16="http://schemas.microsoft.com/office/drawing/2014/main" id="{97643896-691D-919F-8F69-330FAA8FFD91}"/>
              </a:ext>
            </a:extLst>
          </p:cNvPr>
          <p:cNvPicPr>
            <a:picLocks noChangeAspect="1"/>
          </p:cNvPicPr>
          <p:nvPr/>
        </p:nvPicPr>
        <p:blipFill rotWithShape="1">
          <a:blip r:embed="rId2"/>
          <a:srcRect r="767" b="6842"/>
          <a:stretch/>
        </p:blipFill>
        <p:spPr>
          <a:xfrm>
            <a:off x="384665" y="1291902"/>
            <a:ext cx="6410599" cy="1785737"/>
          </a:xfrm>
          <a:prstGeom prst="rect">
            <a:avLst/>
          </a:prstGeom>
        </p:spPr>
      </p:pic>
      <p:cxnSp>
        <p:nvCxnSpPr>
          <p:cNvPr id="9" name="直线箭头连接符 8">
            <a:extLst>
              <a:ext uri="{FF2B5EF4-FFF2-40B4-BE49-F238E27FC236}">
                <a16:creationId xmlns:a16="http://schemas.microsoft.com/office/drawing/2014/main" id="{E9C5A320-42C3-0245-4234-EB1C18913540}"/>
              </a:ext>
            </a:extLst>
          </p:cNvPr>
          <p:cNvCxnSpPr>
            <a:cxnSpLocks/>
          </p:cNvCxnSpPr>
          <p:nvPr/>
        </p:nvCxnSpPr>
        <p:spPr>
          <a:xfrm>
            <a:off x="384665" y="3569203"/>
            <a:ext cx="68129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478DB71-B441-0405-81C5-A5FDEAA196E7}"/>
              </a:ext>
            </a:extLst>
          </p:cNvPr>
          <p:cNvSpPr txBox="1"/>
          <p:nvPr/>
        </p:nvSpPr>
        <p:spPr>
          <a:xfrm>
            <a:off x="1699757" y="2685830"/>
            <a:ext cx="737803" cy="830997"/>
          </a:xfrm>
          <a:prstGeom prst="rect">
            <a:avLst/>
          </a:prstGeom>
          <a:noFill/>
        </p:spPr>
        <p:txBody>
          <a:bodyPr wrap="square" rtlCol="0">
            <a:spAutoFit/>
          </a:bodyPr>
          <a:lstStyle/>
          <a:p>
            <a:r>
              <a:rPr kumimoji="1" lang="en-US" altLang="zh-CN" sz="4800" dirty="0">
                <a:latin typeface="Chalkboard SE" panose="03050602040202020205" pitchFamily="66" charset="0"/>
              </a:rPr>
              <a:t>z</a:t>
            </a:r>
            <a:endParaRPr kumimoji="1" lang="zh-CN" altLang="en-US" sz="4800" dirty="0">
              <a:latin typeface="Chalkboard SE" panose="03050602040202020205" pitchFamily="66" charset="0"/>
            </a:endParaRPr>
          </a:p>
        </p:txBody>
      </p:sp>
      <p:pic>
        <p:nvPicPr>
          <p:cNvPr id="17" name="图片 16">
            <a:extLst>
              <a:ext uri="{FF2B5EF4-FFF2-40B4-BE49-F238E27FC236}">
                <a16:creationId xmlns:a16="http://schemas.microsoft.com/office/drawing/2014/main" id="{C04B0F8E-3232-1461-7DCA-572CB6A357B1}"/>
              </a:ext>
            </a:extLst>
          </p:cNvPr>
          <p:cNvPicPr>
            <a:picLocks noChangeAspect="1"/>
          </p:cNvPicPr>
          <p:nvPr/>
        </p:nvPicPr>
        <p:blipFill>
          <a:blip r:embed="rId3"/>
          <a:stretch>
            <a:fillRect/>
          </a:stretch>
        </p:blipFill>
        <p:spPr>
          <a:xfrm>
            <a:off x="829655" y="4328718"/>
            <a:ext cx="5113945" cy="1787315"/>
          </a:xfrm>
          <a:prstGeom prst="rect">
            <a:avLst/>
          </a:prstGeom>
        </p:spPr>
      </p:pic>
      <p:pic>
        <p:nvPicPr>
          <p:cNvPr id="18" name="图片 17">
            <a:extLst>
              <a:ext uri="{FF2B5EF4-FFF2-40B4-BE49-F238E27FC236}">
                <a16:creationId xmlns:a16="http://schemas.microsoft.com/office/drawing/2014/main" id="{8F3D768E-DD11-08E5-1206-A11E151C5395}"/>
              </a:ext>
            </a:extLst>
          </p:cNvPr>
          <p:cNvPicPr>
            <a:picLocks noChangeAspect="1"/>
          </p:cNvPicPr>
          <p:nvPr/>
        </p:nvPicPr>
        <p:blipFill>
          <a:blip r:embed="rId4"/>
          <a:stretch>
            <a:fillRect/>
          </a:stretch>
        </p:blipFill>
        <p:spPr>
          <a:xfrm>
            <a:off x="384665" y="5490312"/>
            <a:ext cx="1219200" cy="673100"/>
          </a:xfrm>
          <a:prstGeom prst="rect">
            <a:avLst/>
          </a:prstGeom>
        </p:spPr>
      </p:pic>
      <p:sp>
        <p:nvSpPr>
          <p:cNvPr id="19" name="内容占位符 1">
            <a:extLst>
              <a:ext uri="{FF2B5EF4-FFF2-40B4-BE49-F238E27FC236}">
                <a16:creationId xmlns:a16="http://schemas.microsoft.com/office/drawing/2014/main" id="{EDF26248-9A7B-A755-F6FD-0B042FD609D0}"/>
              </a:ext>
            </a:extLst>
          </p:cNvPr>
          <p:cNvSpPr txBox="1">
            <a:spLocks/>
          </p:cNvSpPr>
          <p:nvPr/>
        </p:nvSpPr>
        <p:spPr>
          <a:xfrm>
            <a:off x="6955525" y="2208464"/>
            <a:ext cx="4991164" cy="17857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kumimoji="1" lang="en-US" altLang="zh-CN" sz="2000" dirty="0">
                <a:latin typeface="Chalkboard SE Light" panose="03050602040202020205" pitchFamily="66" charset="0"/>
              </a:rPr>
              <a:t>Can‘t happen in centrosymmetric material(material with one refractive index)</a:t>
            </a:r>
          </a:p>
          <a:p>
            <a:pPr lvl="1">
              <a:lnSpc>
                <a:spcPct val="150000"/>
              </a:lnSpc>
            </a:pPr>
            <a:endParaRPr kumimoji="1" lang="en-US" altLang="zh-CN" sz="2000" dirty="0">
              <a:latin typeface="Chalkboard SE Light" panose="03050602040202020205" pitchFamily="66" charset="0"/>
            </a:endParaRPr>
          </a:p>
          <a:p>
            <a:pPr lvl="1">
              <a:lnSpc>
                <a:spcPct val="150000"/>
              </a:lnSpc>
            </a:pPr>
            <a:r>
              <a:rPr kumimoji="1" lang="en-US" altLang="zh-CN" sz="2000" dirty="0">
                <a:latin typeface="Chalkboard SE Light" panose="03050602040202020205" pitchFamily="66" charset="0"/>
              </a:rPr>
              <a:t>Requires material to be birefringent(non-zero </a:t>
            </a:r>
            <a:r>
              <a:rPr kumimoji="1" lang="en-US" altLang="zh-CN" sz="2000" dirty="0" err="1">
                <a:latin typeface="Chalkboard SE Light" panose="03050602040202020205" pitchFamily="66" charset="0"/>
              </a:rPr>
              <a:t>χ</a:t>
            </a:r>
            <a:r>
              <a:rPr kumimoji="1" lang="en-US" altLang="zh-CN" sz="2000" baseline="30000" dirty="0">
                <a:latin typeface="Chalkboard SE Light" panose="03050602040202020205" pitchFamily="66" charset="0"/>
              </a:rPr>
              <a:t>(2)</a:t>
            </a:r>
            <a:r>
              <a:rPr kumimoji="1" lang="en-US" altLang="zh-CN" sz="2000" dirty="0">
                <a:latin typeface="Chalkboard SE Light" panose="03050602040202020205" pitchFamily="66" charset="0"/>
              </a:rPr>
              <a:t>) </a:t>
            </a:r>
          </a:p>
          <a:p>
            <a:pPr lvl="1">
              <a:lnSpc>
                <a:spcPct val="150000"/>
              </a:lnSpc>
            </a:pPr>
            <a:endParaRPr kumimoji="1" lang="zh-CN" altLang="en-US" sz="2000" dirty="0">
              <a:latin typeface="Chalkboard SE Light" panose="03050602040202020205" pitchFamily="66" charset="0"/>
            </a:endParaRPr>
          </a:p>
        </p:txBody>
      </p:sp>
    </p:spTree>
    <p:extLst>
      <p:ext uri="{BB962C8B-B14F-4D97-AF65-F5344CB8AC3E}">
        <p14:creationId xmlns:p14="http://schemas.microsoft.com/office/powerpoint/2010/main" val="2625633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20059DC-17AA-BDD8-D14B-B4152972BB13}"/>
              </a:ext>
            </a:extLst>
          </p:cNvPr>
          <p:cNvSpPr>
            <a:spLocks noGrp="1"/>
          </p:cNvSpPr>
          <p:nvPr>
            <p:ph type="title"/>
          </p:nvPr>
        </p:nvSpPr>
        <p:spPr/>
        <p:txBody>
          <a:bodyPr>
            <a:normAutofit/>
          </a:bodyPr>
          <a:lstStyle/>
          <a:p>
            <a:r>
              <a:rPr lang="en-US" altLang="zh-CN" b="0" dirty="0">
                <a:latin typeface="Chalkboard SE" panose="03050602040202020205"/>
              </a:rPr>
              <a:t>Defect State for GeO</a:t>
            </a:r>
            <a:r>
              <a:rPr lang="en-US" altLang="zh-CN" b="0" baseline="-25000" dirty="0">
                <a:latin typeface="Chalkboard SE" panose="03050602040202020205"/>
              </a:rPr>
              <a:t>2</a:t>
            </a:r>
            <a:r>
              <a:rPr lang="en-US" altLang="zh-CN" b="0" dirty="0">
                <a:latin typeface="Chalkboard SE" panose="03050602040202020205"/>
              </a:rPr>
              <a:t>-SiO</a:t>
            </a:r>
            <a:r>
              <a:rPr lang="en-US" altLang="zh-CN" b="0" baseline="-25000" dirty="0">
                <a:latin typeface="Chalkboard SE" panose="03050602040202020205"/>
              </a:rPr>
              <a:t>2</a:t>
            </a:r>
            <a:endParaRPr lang="zh-CN" altLang="en-US" b="0" dirty="0"/>
          </a:p>
        </p:txBody>
      </p:sp>
      <p:sp>
        <p:nvSpPr>
          <p:cNvPr id="4" name="灯片编号占位符 3">
            <a:extLst>
              <a:ext uri="{FF2B5EF4-FFF2-40B4-BE49-F238E27FC236}">
                <a16:creationId xmlns:a16="http://schemas.microsoft.com/office/drawing/2014/main" id="{7E416345-4D24-6945-43AB-BEB26F2B26BA}"/>
              </a:ext>
            </a:extLst>
          </p:cNvPr>
          <p:cNvSpPr>
            <a:spLocks noGrp="1"/>
          </p:cNvSpPr>
          <p:nvPr>
            <p:ph type="sldNum" sz="quarter" idx="12"/>
          </p:nvPr>
        </p:nvSpPr>
        <p:spPr/>
        <p:txBody>
          <a:bodyPr/>
          <a:lstStyle/>
          <a:p>
            <a:fld id="{BA95BFDB-4AB5-4EB8-A7FD-FBD2047DF0CA}" type="slidenum">
              <a:rPr lang="zh-CN" altLang="en-US" smtClean="0"/>
              <a:t>30</a:t>
            </a:fld>
            <a:endParaRPr lang="zh-CN" altLang="en-US" dirty="0"/>
          </a:p>
        </p:txBody>
      </p:sp>
      <p:pic>
        <p:nvPicPr>
          <p:cNvPr id="5" name="图片 4">
            <a:extLst>
              <a:ext uri="{FF2B5EF4-FFF2-40B4-BE49-F238E27FC236}">
                <a16:creationId xmlns:a16="http://schemas.microsoft.com/office/drawing/2014/main" id="{978A6DA8-0264-FD56-E708-1E94A2BA21A0}"/>
              </a:ext>
            </a:extLst>
          </p:cNvPr>
          <p:cNvPicPr>
            <a:picLocks noChangeAspect="1"/>
          </p:cNvPicPr>
          <p:nvPr/>
        </p:nvPicPr>
        <p:blipFill rotWithShape="1">
          <a:blip r:embed="rId3"/>
          <a:srcRect l="22037" t="4267" r="17899" b="22338"/>
          <a:stretch/>
        </p:blipFill>
        <p:spPr>
          <a:xfrm>
            <a:off x="201774" y="1192755"/>
            <a:ext cx="5320782" cy="4526436"/>
          </a:xfrm>
          <a:prstGeom prst="rect">
            <a:avLst/>
          </a:prstGeom>
        </p:spPr>
      </p:pic>
      <p:pic>
        <p:nvPicPr>
          <p:cNvPr id="7" name="图片 6">
            <a:extLst>
              <a:ext uri="{FF2B5EF4-FFF2-40B4-BE49-F238E27FC236}">
                <a16:creationId xmlns:a16="http://schemas.microsoft.com/office/drawing/2014/main" id="{C3F93C24-A091-D213-2105-77B3E5FE4125}"/>
              </a:ext>
            </a:extLst>
          </p:cNvPr>
          <p:cNvPicPr>
            <a:picLocks noChangeAspect="1"/>
          </p:cNvPicPr>
          <p:nvPr/>
        </p:nvPicPr>
        <p:blipFill rotWithShape="1">
          <a:blip r:embed="rId3"/>
          <a:srcRect t="77441" r="-325"/>
          <a:stretch/>
        </p:blipFill>
        <p:spPr>
          <a:xfrm>
            <a:off x="778760" y="5941500"/>
            <a:ext cx="3704406" cy="579892"/>
          </a:xfrm>
          <a:prstGeom prst="rect">
            <a:avLst/>
          </a:prstGeom>
        </p:spPr>
      </p:pic>
      <p:sp>
        <p:nvSpPr>
          <p:cNvPr id="10" name="文本框 9">
            <a:extLst>
              <a:ext uri="{FF2B5EF4-FFF2-40B4-BE49-F238E27FC236}">
                <a16:creationId xmlns:a16="http://schemas.microsoft.com/office/drawing/2014/main" id="{6A4BB7B9-7370-74DE-96EE-C7266B4D55B0}"/>
              </a:ext>
            </a:extLst>
          </p:cNvPr>
          <p:cNvSpPr txBox="1"/>
          <p:nvPr/>
        </p:nvSpPr>
        <p:spPr>
          <a:xfrm>
            <a:off x="889158" y="1100318"/>
            <a:ext cx="5249636" cy="276999"/>
          </a:xfrm>
          <a:prstGeom prst="rect">
            <a:avLst/>
          </a:prstGeom>
          <a:noFill/>
        </p:spPr>
        <p:txBody>
          <a:bodyPr wrap="square">
            <a:spAutoFit/>
          </a:bodyPr>
          <a:lstStyle/>
          <a:p>
            <a:r>
              <a:rPr lang="en-US" altLang="zh-CN" sz="1200" dirty="0"/>
              <a:t>J Si, K </a:t>
            </a:r>
            <a:r>
              <a:rPr lang="en-US" altLang="zh-CN" sz="1200" dirty="0" err="1"/>
              <a:t>Kitaoka</a:t>
            </a:r>
            <a:r>
              <a:rPr lang="en-US" altLang="zh-CN" sz="1200" dirty="0"/>
              <a:t>, J Qiu, T </a:t>
            </a:r>
            <a:r>
              <a:rPr lang="en-US" altLang="zh-CN" sz="1200" dirty="0" err="1"/>
              <a:t>Mitsuyu</a:t>
            </a:r>
            <a:r>
              <a:rPr lang="en-US" altLang="zh-CN" sz="1200" dirty="0"/>
              <a:t>, K </a:t>
            </a:r>
            <a:r>
              <a:rPr lang="en-US" altLang="zh-CN" sz="1200" dirty="0" err="1"/>
              <a:t>Hirao</a:t>
            </a:r>
            <a:r>
              <a:rPr lang="en-US" altLang="zh-CN" sz="1200" dirty="0"/>
              <a:t> Optics letters, 1999•opg.optica.org</a:t>
            </a:r>
            <a:endParaRPr lang="zh-CN" altLang="en-US" sz="1200" dirty="0"/>
          </a:p>
        </p:txBody>
      </p:sp>
      <p:sp>
        <p:nvSpPr>
          <p:cNvPr id="8" name="文本框 7">
            <a:extLst>
              <a:ext uri="{FF2B5EF4-FFF2-40B4-BE49-F238E27FC236}">
                <a16:creationId xmlns:a16="http://schemas.microsoft.com/office/drawing/2014/main" id="{66B76F50-68F5-6F68-3086-C00DF9455B97}"/>
              </a:ext>
            </a:extLst>
          </p:cNvPr>
          <p:cNvSpPr txBox="1"/>
          <p:nvPr/>
        </p:nvSpPr>
        <p:spPr>
          <a:xfrm>
            <a:off x="3676263" y="1794043"/>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5.7</a:t>
            </a:r>
            <a:endParaRPr lang="zh-CN" altLang="en-US" b="1" dirty="0">
              <a:solidFill>
                <a:schemeClr val="accent2"/>
              </a:solidFill>
              <a:latin typeface="Chalkboard SE" panose="03050602040202020205"/>
            </a:endParaRPr>
          </a:p>
        </p:txBody>
      </p:sp>
      <p:sp>
        <p:nvSpPr>
          <p:cNvPr id="9" name="文本框 8">
            <a:extLst>
              <a:ext uri="{FF2B5EF4-FFF2-40B4-BE49-F238E27FC236}">
                <a16:creationId xmlns:a16="http://schemas.microsoft.com/office/drawing/2014/main" id="{2A0175C2-EEEE-3662-6B3C-7C2967976B26}"/>
              </a:ext>
            </a:extLst>
          </p:cNvPr>
          <p:cNvSpPr txBox="1"/>
          <p:nvPr/>
        </p:nvSpPr>
        <p:spPr>
          <a:xfrm>
            <a:off x="2803072" y="2896973"/>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4.7</a:t>
            </a:r>
            <a:endParaRPr lang="zh-CN" altLang="en-US" b="1" dirty="0">
              <a:solidFill>
                <a:schemeClr val="accent2"/>
              </a:solidFill>
              <a:latin typeface="Chalkboard SE" panose="03050602040202020205"/>
            </a:endParaRPr>
          </a:p>
        </p:txBody>
      </p:sp>
      <p:sp>
        <p:nvSpPr>
          <p:cNvPr id="17" name="文本框 16">
            <a:extLst>
              <a:ext uri="{FF2B5EF4-FFF2-40B4-BE49-F238E27FC236}">
                <a16:creationId xmlns:a16="http://schemas.microsoft.com/office/drawing/2014/main" id="{CF55864B-7B22-1DAF-2E54-61AE76380BA8}"/>
              </a:ext>
            </a:extLst>
          </p:cNvPr>
          <p:cNvSpPr txBox="1"/>
          <p:nvPr/>
        </p:nvSpPr>
        <p:spPr>
          <a:xfrm>
            <a:off x="4808377" y="2150972"/>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6.3</a:t>
            </a:r>
            <a:endParaRPr lang="zh-CN" altLang="en-US" b="1" dirty="0">
              <a:solidFill>
                <a:schemeClr val="accent2"/>
              </a:solidFill>
              <a:latin typeface="Chalkboard SE" panose="03050602040202020205"/>
            </a:endParaRPr>
          </a:p>
        </p:txBody>
      </p:sp>
      <p:sp>
        <p:nvSpPr>
          <p:cNvPr id="18" name="文本框 17">
            <a:extLst>
              <a:ext uri="{FF2B5EF4-FFF2-40B4-BE49-F238E27FC236}">
                <a16:creationId xmlns:a16="http://schemas.microsoft.com/office/drawing/2014/main" id="{BD6F1C69-6CD1-64AA-746B-D30BBC58E6B9}"/>
              </a:ext>
            </a:extLst>
          </p:cNvPr>
          <p:cNvSpPr txBox="1"/>
          <p:nvPr/>
        </p:nvSpPr>
        <p:spPr>
          <a:xfrm>
            <a:off x="2955472" y="3999903"/>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5.1</a:t>
            </a:r>
            <a:endParaRPr lang="zh-CN" altLang="en-US" b="1" dirty="0">
              <a:solidFill>
                <a:schemeClr val="accent2"/>
              </a:solidFill>
              <a:latin typeface="Chalkboard SE" panose="03050602040202020205"/>
            </a:endParaRPr>
          </a:p>
        </p:txBody>
      </p:sp>
      <p:sp>
        <p:nvSpPr>
          <p:cNvPr id="19" name="文本框 18">
            <a:extLst>
              <a:ext uri="{FF2B5EF4-FFF2-40B4-BE49-F238E27FC236}">
                <a16:creationId xmlns:a16="http://schemas.microsoft.com/office/drawing/2014/main" id="{E8912A1E-B110-AE07-2851-FD0D50FCD1F8}"/>
              </a:ext>
            </a:extLst>
          </p:cNvPr>
          <p:cNvSpPr txBox="1"/>
          <p:nvPr/>
        </p:nvSpPr>
        <p:spPr>
          <a:xfrm>
            <a:off x="3917109" y="4292645"/>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before</a:t>
            </a:r>
            <a:endParaRPr lang="zh-CN" altLang="en-US" b="1" dirty="0">
              <a:solidFill>
                <a:schemeClr val="accent2"/>
              </a:solidFill>
              <a:latin typeface="Chalkboard SE" panose="03050602040202020205"/>
            </a:endParaRPr>
          </a:p>
        </p:txBody>
      </p:sp>
      <p:sp>
        <p:nvSpPr>
          <p:cNvPr id="20" name="文本框 19">
            <a:extLst>
              <a:ext uri="{FF2B5EF4-FFF2-40B4-BE49-F238E27FC236}">
                <a16:creationId xmlns:a16="http://schemas.microsoft.com/office/drawing/2014/main" id="{6A7F1E62-C38B-F870-D2C0-05C61165DEC2}"/>
              </a:ext>
            </a:extLst>
          </p:cNvPr>
          <p:cNvSpPr txBox="1"/>
          <p:nvPr/>
        </p:nvSpPr>
        <p:spPr>
          <a:xfrm>
            <a:off x="3935186" y="2942545"/>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after</a:t>
            </a:r>
            <a:endParaRPr lang="zh-CN" altLang="en-US" b="1" dirty="0">
              <a:solidFill>
                <a:schemeClr val="accent2"/>
              </a:solidFill>
              <a:latin typeface="Chalkboard SE" panose="03050602040202020205"/>
            </a:endParaRPr>
          </a:p>
        </p:txBody>
      </p:sp>
      <p:sp>
        <p:nvSpPr>
          <p:cNvPr id="29" name="星形: 五角 28">
            <a:extLst>
              <a:ext uri="{FF2B5EF4-FFF2-40B4-BE49-F238E27FC236}">
                <a16:creationId xmlns:a16="http://schemas.microsoft.com/office/drawing/2014/main" id="{35549C2F-D41D-2C6D-E20D-98DFE7624D0B}"/>
              </a:ext>
            </a:extLst>
          </p:cNvPr>
          <p:cNvSpPr/>
          <p:nvPr/>
        </p:nvSpPr>
        <p:spPr>
          <a:xfrm>
            <a:off x="4354285" y="138145"/>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8C711C99-EC56-543D-574A-1B7020264168}"/>
              </a:ext>
            </a:extLst>
          </p:cNvPr>
          <p:cNvSpPr/>
          <p:nvPr/>
        </p:nvSpPr>
        <p:spPr>
          <a:xfrm>
            <a:off x="4581334" y="2456117"/>
            <a:ext cx="381580" cy="5512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1FFA707-8029-6809-CF34-C15DD286371B}"/>
              </a:ext>
            </a:extLst>
          </p:cNvPr>
          <p:cNvSpPr/>
          <p:nvPr/>
        </p:nvSpPr>
        <p:spPr>
          <a:xfrm>
            <a:off x="3918194" y="2325548"/>
            <a:ext cx="381580" cy="369332"/>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9F0E655-8CAF-A8B1-6032-4E9A35FC3999}"/>
              </a:ext>
            </a:extLst>
          </p:cNvPr>
          <p:cNvPicPr>
            <a:picLocks noChangeAspect="1"/>
          </p:cNvPicPr>
          <p:nvPr/>
        </p:nvPicPr>
        <p:blipFill rotWithShape="1">
          <a:blip r:embed="rId4"/>
          <a:srcRect t="2961" r="3019" b="36289"/>
          <a:stretch/>
        </p:blipFill>
        <p:spPr>
          <a:xfrm>
            <a:off x="6031159" y="1192754"/>
            <a:ext cx="6276779" cy="4359639"/>
          </a:xfrm>
          <a:prstGeom prst="rect">
            <a:avLst/>
          </a:prstGeom>
        </p:spPr>
      </p:pic>
      <p:sp>
        <p:nvSpPr>
          <p:cNvPr id="36" name="椭圆 35">
            <a:extLst>
              <a:ext uri="{FF2B5EF4-FFF2-40B4-BE49-F238E27FC236}">
                <a16:creationId xmlns:a16="http://schemas.microsoft.com/office/drawing/2014/main" id="{D7BF5D8A-1321-9612-A4CB-A1D28D340ADD}"/>
              </a:ext>
            </a:extLst>
          </p:cNvPr>
          <p:cNvSpPr/>
          <p:nvPr/>
        </p:nvSpPr>
        <p:spPr>
          <a:xfrm>
            <a:off x="9764474" y="3261514"/>
            <a:ext cx="889653" cy="5512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4778952-0CD7-53C0-1565-2002F3BD24DB}"/>
              </a:ext>
            </a:extLst>
          </p:cNvPr>
          <p:cNvSpPr/>
          <p:nvPr/>
        </p:nvSpPr>
        <p:spPr>
          <a:xfrm>
            <a:off x="10063551" y="2559433"/>
            <a:ext cx="889653" cy="461664"/>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5292918B-F977-7D60-278E-0A5DAC6C7BC1}"/>
              </a:ext>
            </a:extLst>
          </p:cNvPr>
          <p:cNvSpPr/>
          <p:nvPr/>
        </p:nvSpPr>
        <p:spPr>
          <a:xfrm>
            <a:off x="2829333" y="3288263"/>
            <a:ext cx="381580" cy="369332"/>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3745A1C-EA3A-B590-2042-666EF25FF3A1}"/>
              </a:ext>
            </a:extLst>
          </p:cNvPr>
          <p:cNvSpPr txBox="1"/>
          <p:nvPr/>
        </p:nvSpPr>
        <p:spPr>
          <a:xfrm>
            <a:off x="6826178" y="1192755"/>
            <a:ext cx="6112328" cy="461665"/>
          </a:xfrm>
          <a:prstGeom prst="rect">
            <a:avLst/>
          </a:prstGeom>
          <a:noFill/>
        </p:spPr>
        <p:txBody>
          <a:bodyPr wrap="square">
            <a:spAutoFit/>
          </a:bodyPr>
          <a:lstStyle/>
          <a:p>
            <a:r>
              <a:rPr lang="en-US" altLang="zh-CN" sz="1200" dirty="0"/>
              <a:t>J Nishii, K </a:t>
            </a:r>
            <a:r>
              <a:rPr lang="en-US" altLang="zh-CN" sz="1200" dirty="0" err="1"/>
              <a:t>Fukumi</a:t>
            </a:r>
            <a:r>
              <a:rPr lang="en-US" altLang="zh-CN" sz="1200" dirty="0"/>
              <a:t>, H Yamanaka, K Kawamura, H </a:t>
            </a:r>
            <a:r>
              <a:rPr lang="en-US" altLang="zh-CN" sz="1200" dirty="0" err="1"/>
              <a:t>Hosono</a:t>
            </a:r>
            <a:r>
              <a:rPr lang="en-US" altLang="zh-CN" sz="1200" dirty="0"/>
              <a:t>, H Kawazoe</a:t>
            </a:r>
          </a:p>
          <a:p>
            <a:r>
              <a:rPr lang="en-US" altLang="zh-CN" sz="1200" dirty="0"/>
              <a:t>Physical Review B, 1995•APS</a:t>
            </a:r>
            <a:endParaRPr lang="zh-CN" altLang="en-US" sz="1200" dirty="0"/>
          </a:p>
        </p:txBody>
      </p:sp>
      <p:sp>
        <p:nvSpPr>
          <p:cNvPr id="44" name="文本框 43">
            <a:extLst>
              <a:ext uri="{FF2B5EF4-FFF2-40B4-BE49-F238E27FC236}">
                <a16:creationId xmlns:a16="http://schemas.microsoft.com/office/drawing/2014/main" id="{17EBC0BF-DB71-67D5-173B-387513A27153}"/>
              </a:ext>
            </a:extLst>
          </p:cNvPr>
          <p:cNvSpPr txBox="1"/>
          <p:nvPr/>
        </p:nvSpPr>
        <p:spPr>
          <a:xfrm>
            <a:off x="5695404" y="5808457"/>
            <a:ext cx="6471556" cy="646331"/>
          </a:xfrm>
          <a:prstGeom prst="rect">
            <a:avLst/>
          </a:prstGeom>
          <a:noFill/>
        </p:spPr>
        <p:txBody>
          <a:bodyPr wrap="square">
            <a:spAutoFit/>
          </a:bodyPr>
          <a:lstStyle/>
          <a:p>
            <a:r>
              <a:rPr lang="en-US" altLang="zh-CN" sz="1200" dirty="0">
                <a:latin typeface="Chalkboard SE" panose="03050602040202020205"/>
              </a:rPr>
              <a:t>As shown in Fig. 3, some new bands located near 4.7, 5.7, and 6.3 eV were induced after the SHG preparation, which are assigned, respectively, to the absorption of a Ge electron trapped center </a:t>
            </a:r>
            <a:r>
              <a:rPr lang="en-US" altLang="zh-CN" sz="1200" dirty="0">
                <a:solidFill>
                  <a:srgbClr val="92D050"/>
                </a:solidFill>
                <a:latin typeface="Chalkboard SE" panose="03050602040202020205"/>
              </a:rPr>
              <a:t>(GEC) [Ge(1) or Ge(2)]</a:t>
            </a:r>
            <a:r>
              <a:rPr lang="en-US" altLang="zh-CN" sz="1200" dirty="0">
                <a:latin typeface="Chalkboard SE" panose="03050602040202020205"/>
              </a:rPr>
              <a:t> and a GeE0 center of 10-GeO2 90-SiO2 glasses based on earlier studies.16</a:t>
            </a:r>
            <a:endParaRPr lang="zh-CN" altLang="en-US" sz="1200" dirty="0">
              <a:latin typeface="Chalkboard SE" panose="03050602040202020205"/>
            </a:endParaRPr>
          </a:p>
        </p:txBody>
      </p:sp>
    </p:spTree>
    <p:extLst>
      <p:ext uri="{BB962C8B-B14F-4D97-AF65-F5344CB8AC3E}">
        <p14:creationId xmlns:p14="http://schemas.microsoft.com/office/powerpoint/2010/main" val="1803188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CBD866-692C-D447-2009-068226119F06}"/>
              </a:ext>
            </a:extLst>
          </p:cNvPr>
          <p:cNvSpPr>
            <a:spLocks noGrp="1"/>
          </p:cNvSpPr>
          <p:nvPr>
            <p:ph type="title"/>
          </p:nvPr>
        </p:nvSpPr>
        <p:spPr/>
        <p:txBody>
          <a:bodyPr/>
          <a:lstStyle/>
          <a:p>
            <a:r>
              <a:rPr lang="en-US" altLang="zh-CN" b="0" dirty="0">
                <a:latin typeface="Chalkboard SE"/>
              </a:rPr>
              <a:t>People’s understanding(1995)</a:t>
            </a:r>
            <a:endParaRPr lang="zh-CN" altLang="en-US" b="0" dirty="0">
              <a:latin typeface="Chalkboard SE"/>
            </a:endParaRPr>
          </a:p>
        </p:txBody>
      </p:sp>
      <p:sp>
        <p:nvSpPr>
          <p:cNvPr id="4" name="灯片编号占位符 3">
            <a:extLst>
              <a:ext uri="{FF2B5EF4-FFF2-40B4-BE49-F238E27FC236}">
                <a16:creationId xmlns:a16="http://schemas.microsoft.com/office/drawing/2014/main" id="{739D5A99-653B-869D-08F9-983283605EA1}"/>
              </a:ext>
            </a:extLst>
          </p:cNvPr>
          <p:cNvSpPr>
            <a:spLocks noGrp="1"/>
          </p:cNvSpPr>
          <p:nvPr>
            <p:ph type="sldNum" sz="quarter" idx="12"/>
          </p:nvPr>
        </p:nvSpPr>
        <p:spPr/>
        <p:txBody>
          <a:bodyPr/>
          <a:lstStyle/>
          <a:p>
            <a:fld id="{BA95BFDB-4AB5-4EB8-A7FD-FBD2047DF0CA}" type="slidenum">
              <a:rPr lang="zh-CN" altLang="en-US" smtClean="0"/>
              <a:t>31</a:t>
            </a:fld>
            <a:endParaRPr lang="zh-CN" altLang="en-US" dirty="0"/>
          </a:p>
        </p:txBody>
      </p:sp>
      <p:pic>
        <p:nvPicPr>
          <p:cNvPr id="5" name="图片 4">
            <a:extLst>
              <a:ext uri="{FF2B5EF4-FFF2-40B4-BE49-F238E27FC236}">
                <a16:creationId xmlns:a16="http://schemas.microsoft.com/office/drawing/2014/main" id="{02071501-3F09-2A28-CAFB-F3A1EB09731B}"/>
              </a:ext>
            </a:extLst>
          </p:cNvPr>
          <p:cNvPicPr>
            <a:picLocks noChangeAspect="1"/>
          </p:cNvPicPr>
          <p:nvPr/>
        </p:nvPicPr>
        <p:blipFill rotWithShape="1">
          <a:blip r:embed="rId2"/>
          <a:srcRect t="2961" r="3019" b="36289"/>
          <a:stretch/>
        </p:blipFill>
        <p:spPr>
          <a:xfrm>
            <a:off x="243837" y="1682611"/>
            <a:ext cx="6276779" cy="4359639"/>
          </a:xfrm>
          <a:prstGeom prst="rect">
            <a:avLst/>
          </a:prstGeom>
        </p:spPr>
      </p:pic>
      <p:sp>
        <p:nvSpPr>
          <p:cNvPr id="13" name="文本框 12">
            <a:extLst>
              <a:ext uri="{FF2B5EF4-FFF2-40B4-BE49-F238E27FC236}">
                <a16:creationId xmlns:a16="http://schemas.microsoft.com/office/drawing/2014/main" id="{D4AD2EAC-7056-9D06-E848-26B4878F35C6}"/>
              </a:ext>
            </a:extLst>
          </p:cNvPr>
          <p:cNvSpPr txBox="1"/>
          <p:nvPr/>
        </p:nvSpPr>
        <p:spPr>
          <a:xfrm>
            <a:off x="985466" y="1301152"/>
            <a:ext cx="6112328" cy="523220"/>
          </a:xfrm>
          <a:prstGeom prst="rect">
            <a:avLst/>
          </a:prstGeom>
          <a:noFill/>
        </p:spPr>
        <p:txBody>
          <a:bodyPr wrap="square">
            <a:spAutoFit/>
          </a:bodyPr>
          <a:lstStyle/>
          <a:p>
            <a:r>
              <a:rPr lang="en-US" altLang="zh-CN" sz="1400" dirty="0"/>
              <a:t>J Si, K </a:t>
            </a:r>
            <a:r>
              <a:rPr lang="en-US" altLang="zh-CN" sz="1400" dirty="0" err="1"/>
              <a:t>Kitaoka</a:t>
            </a:r>
            <a:r>
              <a:rPr lang="en-US" altLang="zh-CN" sz="1400" dirty="0"/>
              <a:t>, J Qiu, T </a:t>
            </a:r>
            <a:r>
              <a:rPr lang="en-US" altLang="zh-CN" sz="1400" dirty="0" err="1"/>
              <a:t>Mitsuyu</a:t>
            </a:r>
            <a:r>
              <a:rPr lang="en-US" altLang="zh-CN" sz="1400" dirty="0"/>
              <a:t>, K </a:t>
            </a:r>
            <a:r>
              <a:rPr lang="en-US" altLang="zh-CN" sz="1400" dirty="0" err="1"/>
              <a:t>Hirao</a:t>
            </a:r>
            <a:r>
              <a:rPr lang="en-US" altLang="zh-CN" sz="1400" dirty="0"/>
              <a:t> - Optics letters, 1999 - opg.optica.org</a:t>
            </a:r>
            <a:endParaRPr lang="zh-CN" altLang="en-US" sz="1400" dirty="0"/>
          </a:p>
        </p:txBody>
      </p:sp>
      <p:pic>
        <p:nvPicPr>
          <p:cNvPr id="6" name="图片 5">
            <a:extLst>
              <a:ext uri="{FF2B5EF4-FFF2-40B4-BE49-F238E27FC236}">
                <a16:creationId xmlns:a16="http://schemas.microsoft.com/office/drawing/2014/main" id="{B199E595-0EFD-E8E2-2F6A-B4AC32A1B3B0}"/>
              </a:ext>
            </a:extLst>
          </p:cNvPr>
          <p:cNvPicPr>
            <a:picLocks noChangeAspect="1"/>
          </p:cNvPicPr>
          <p:nvPr/>
        </p:nvPicPr>
        <p:blipFill>
          <a:blip r:embed="rId3"/>
          <a:stretch>
            <a:fillRect/>
          </a:stretch>
        </p:blipFill>
        <p:spPr>
          <a:xfrm>
            <a:off x="6141220" y="2013467"/>
            <a:ext cx="5806943" cy="998307"/>
          </a:xfrm>
          <a:prstGeom prst="rect">
            <a:avLst/>
          </a:prstGeom>
        </p:spPr>
      </p:pic>
      <p:pic>
        <p:nvPicPr>
          <p:cNvPr id="9" name="图片 8">
            <a:extLst>
              <a:ext uri="{FF2B5EF4-FFF2-40B4-BE49-F238E27FC236}">
                <a16:creationId xmlns:a16="http://schemas.microsoft.com/office/drawing/2014/main" id="{A8D133B3-B5B7-28B7-D7DB-0EED81B75CC7}"/>
              </a:ext>
            </a:extLst>
          </p:cNvPr>
          <p:cNvPicPr>
            <a:picLocks noChangeAspect="1"/>
          </p:cNvPicPr>
          <p:nvPr/>
        </p:nvPicPr>
        <p:blipFill>
          <a:blip r:embed="rId4"/>
          <a:stretch>
            <a:fillRect/>
          </a:stretch>
        </p:blipFill>
        <p:spPr>
          <a:xfrm>
            <a:off x="6096000" y="4329496"/>
            <a:ext cx="5738357" cy="845893"/>
          </a:xfrm>
          <a:prstGeom prst="rect">
            <a:avLst/>
          </a:prstGeom>
        </p:spPr>
      </p:pic>
      <p:pic>
        <p:nvPicPr>
          <p:cNvPr id="11" name="图片 10">
            <a:extLst>
              <a:ext uri="{FF2B5EF4-FFF2-40B4-BE49-F238E27FC236}">
                <a16:creationId xmlns:a16="http://schemas.microsoft.com/office/drawing/2014/main" id="{8DC89B8B-C720-05BA-85ED-6561DD674119}"/>
              </a:ext>
            </a:extLst>
          </p:cNvPr>
          <p:cNvPicPr>
            <a:picLocks noChangeAspect="1"/>
          </p:cNvPicPr>
          <p:nvPr/>
        </p:nvPicPr>
        <p:blipFill>
          <a:blip r:embed="rId5"/>
          <a:stretch>
            <a:fillRect/>
          </a:stretch>
        </p:blipFill>
        <p:spPr>
          <a:xfrm>
            <a:off x="6096000" y="5175389"/>
            <a:ext cx="5387807" cy="358171"/>
          </a:xfrm>
          <a:prstGeom prst="rect">
            <a:avLst/>
          </a:prstGeom>
        </p:spPr>
      </p:pic>
      <p:sp>
        <p:nvSpPr>
          <p:cNvPr id="12" name="文本框 11">
            <a:extLst>
              <a:ext uri="{FF2B5EF4-FFF2-40B4-BE49-F238E27FC236}">
                <a16:creationId xmlns:a16="http://schemas.microsoft.com/office/drawing/2014/main" id="{DC57F93F-5A63-1E59-A8A4-41BC79C6303B}"/>
              </a:ext>
            </a:extLst>
          </p:cNvPr>
          <p:cNvSpPr txBox="1"/>
          <p:nvPr/>
        </p:nvSpPr>
        <p:spPr>
          <a:xfrm>
            <a:off x="6158616" y="1756792"/>
            <a:ext cx="2886075" cy="400110"/>
          </a:xfrm>
          <a:prstGeom prst="rect">
            <a:avLst/>
          </a:prstGeom>
          <a:noFill/>
        </p:spPr>
        <p:txBody>
          <a:bodyPr wrap="square" rtlCol="0">
            <a:spAutoFit/>
          </a:bodyPr>
          <a:lstStyle/>
          <a:p>
            <a:r>
              <a:rPr lang="en-US" altLang="zh-CN" sz="2000" dirty="0">
                <a:latin typeface="Chalkboard SE" panose="03050602040202020205"/>
              </a:rPr>
              <a:t>Defect state as donor:</a:t>
            </a:r>
            <a:endParaRPr lang="zh-CN" altLang="en-US" sz="2000" dirty="0">
              <a:latin typeface="Chalkboard SE" panose="03050602040202020205"/>
            </a:endParaRPr>
          </a:p>
        </p:txBody>
      </p:sp>
      <p:sp>
        <p:nvSpPr>
          <p:cNvPr id="25" name="文本框 24">
            <a:extLst>
              <a:ext uri="{FF2B5EF4-FFF2-40B4-BE49-F238E27FC236}">
                <a16:creationId xmlns:a16="http://schemas.microsoft.com/office/drawing/2014/main" id="{EA3D33F6-A039-0C36-395A-C2EE6CFD2A48}"/>
              </a:ext>
            </a:extLst>
          </p:cNvPr>
          <p:cNvSpPr txBox="1"/>
          <p:nvPr/>
        </p:nvSpPr>
        <p:spPr>
          <a:xfrm>
            <a:off x="6096000" y="4014002"/>
            <a:ext cx="2886075" cy="400110"/>
          </a:xfrm>
          <a:prstGeom prst="rect">
            <a:avLst/>
          </a:prstGeom>
          <a:noFill/>
        </p:spPr>
        <p:txBody>
          <a:bodyPr wrap="square" rtlCol="0">
            <a:spAutoFit/>
          </a:bodyPr>
          <a:lstStyle/>
          <a:p>
            <a:r>
              <a:rPr lang="en-US" altLang="zh-CN" sz="2000" dirty="0">
                <a:latin typeface="Chalkboard SE" panose="03050602040202020205"/>
              </a:rPr>
              <a:t>Defect state as receiver:</a:t>
            </a:r>
            <a:endParaRPr lang="zh-CN" altLang="en-US" sz="2000" dirty="0">
              <a:latin typeface="Chalkboard SE" panose="03050602040202020205"/>
            </a:endParaRPr>
          </a:p>
        </p:txBody>
      </p:sp>
    </p:spTree>
    <p:extLst>
      <p:ext uri="{BB962C8B-B14F-4D97-AF65-F5344CB8AC3E}">
        <p14:creationId xmlns:p14="http://schemas.microsoft.com/office/powerpoint/2010/main" val="580477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CBD866-692C-D447-2009-068226119F06}"/>
              </a:ext>
            </a:extLst>
          </p:cNvPr>
          <p:cNvSpPr>
            <a:spLocks noGrp="1"/>
          </p:cNvSpPr>
          <p:nvPr>
            <p:ph type="title"/>
          </p:nvPr>
        </p:nvSpPr>
        <p:spPr/>
        <p:txBody>
          <a:bodyPr/>
          <a:lstStyle/>
          <a:p>
            <a:r>
              <a:rPr lang="en-US" altLang="zh-CN" b="0" dirty="0">
                <a:latin typeface="Chalkboard SE"/>
              </a:rPr>
              <a:t>People’s understanding keeps updating(1999)</a:t>
            </a:r>
            <a:endParaRPr lang="zh-CN" altLang="en-US" b="0" dirty="0">
              <a:latin typeface="Chalkboard SE"/>
            </a:endParaRPr>
          </a:p>
        </p:txBody>
      </p:sp>
      <p:sp>
        <p:nvSpPr>
          <p:cNvPr id="4" name="灯片编号占位符 3">
            <a:extLst>
              <a:ext uri="{FF2B5EF4-FFF2-40B4-BE49-F238E27FC236}">
                <a16:creationId xmlns:a16="http://schemas.microsoft.com/office/drawing/2014/main" id="{739D5A99-653B-869D-08F9-983283605EA1}"/>
              </a:ext>
            </a:extLst>
          </p:cNvPr>
          <p:cNvSpPr>
            <a:spLocks noGrp="1"/>
          </p:cNvSpPr>
          <p:nvPr>
            <p:ph type="sldNum" sz="quarter" idx="12"/>
          </p:nvPr>
        </p:nvSpPr>
        <p:spPr/>
        <p:txBody>
          <a:bodyPr/>
          <a:lstStyle/>
          <a:p>
            <a:fld id="{BA95BFDB-4AB5-4EB8-A7FD-FBD2047DF0CA}" type="slidenum">
              <a:rPr lang="zh-CN" altLang="en-US" smtClean="0"/>
              <a:t>32</a:t>
            </a:fld>
            <a:endParaRPr lang="zh-CN" altLang="en-US" dirty="0"/>
          </a:p>
        </p:txBody>
      </p:sp>
      <p:pic>
        <p:nvPicPr>
          <p:cNvPr id="5" name="图片 4">
            <a:extLst>
              <a:ext uri="{FF2B5EF4-FFF2-40B4-BE49-F238E27FC236}">
                <a16:creationId xmlns:a16="http://schemas.microsoft.com/office/drawing/2014/main" id="{02071501-3F09-2A28-CAFB-F3A1EB09731B}"/>
              </a:ext>
            </a:extLst>
          </p:cNvPr>
          <p:cNvPicPr>
            <a:picLocks noChangeAspect="1"/>
          </p:cNvPicPr>
          <p:nvPr/>
        </p:nvPicPr>
        <p:blipFill rotWithShape="1">
          <a:blip r:embed="rId2"/>
          <a:srcRect t="2961" r="3019" b="36289"/>
          <a:stretch/>
        </p:blipFill>
        <p:spPr>
          <a:xfrm>
            <a:off x="243837" y="1682611"/>
            <a:ext cx="6276779" cy="4359639"/>
          </a:xfrm>
          <a:prstGeom prst="rect">
            <a:avLst/>
          </a:prstGeom>
        </p:spPr>
      </p:pic>
      <p:pic>
        <p:nvPicPr>
          <p:cNvPr id="7" name="图片 6">
            <a:extLst>
              <a:ext uri="{FF2B5EF4-FFF2-40B4-BE49-F238E27FC236}">
                <a16:creationId xmlns:a16="http://schemas.microsoft.com/office/drawing/2014/main" id="{234662C3-2E2C-DF86-0BE5-6153F41EC42C}"/>
              </a:ext>
            </a:extLst>
          </p:cNvPr>
          <p:cNvPicPr>
            <a:picLocks noChangeAspect="1"/>
          </p:cNvPicPr>
          <p:nvPr/>
        </p:nvPicPr>
        <p:blipFill>
          <a:blip r:embed="rId3"/>
          <a:stretch>
            <a:fillRect/>
          </a:stretch>
        </p:blipFill>
        <p:spPr>
          <a:xfrm>
            <a:off x="6530013" y="1442125"/>
            <a:ext cx="4854361" cy="1158340"/>
          </a:xfrm>
          <a:prstGeom prst="rect">
            <a:avLst/>
          </a:prstGeom>
        </p:spPr>
      </p:pic>
      <p:sp>
        <p:nvSpPr>
          <p:cNvPr id="13" name="文本框 12">
            <a:extLst>
              <a:ext uri="{FF2B5EF4-FFF2-40B4-BE49-F238E27FC236}">
                <a16:creationId xmlns:a16="http://schemas.microsoft.com/office/drawing/2014/main" id="{D4AD2EAC-7056-9D06-E848-26B4878F35C6}"/>
              </a:ext>
            </a:extLst>
          </p:cNvPr>
          <p:cNvSpPr txBox="1"/>
          <p:nvPr/>
        </p:nvSpPr>
        <p:spPr>
          <a:xfrm>
            <a:off x="985466" y="1301152"/>
            <a:ext cx="6112328" cy="523220"/>
          </a:xfrm>
          <a:prstGeom prst="rect">
            <a:avLst/>
          </a:prstGeom>
          <a:noFill/>
        </p:spPr>
        <p:txBody>
          <a:bodyPr wrap="square">
            <a:spAutoFit/>
          </a:bodyPr>
          <a:lstStyle/>
          <a:p>
            <a:r>
              <a:rPr lang="en-US" altLang="zh-CN" sz="1400" dirty="0"/>
              <a:t>J Si, K </a:t>
            </a:r>
            <a:r>
              <a:rPr lang="en-US" altLang="zh-CN" sz="1400" dirty="0" err="1"/>
              <a:t>Kitaoka</a:t>
            </a:r>
            <a:r>
              <a:rPr lang="en-US" altLang="zh-CN" sz="1400" dirty="0"/>
              <a:t>, J Qiu, T </a:t>
            </a:r>
            <a:r>
              <a:rPr lang="en-US" altLang="zh-CN" sz="1400" dirty="0" err="1"/>
              <a:t>Mitsuyu</a:t>
            </a:r>
            <a:r>
              <a:rPr lang="en-US" altLang="zh-CN" sz="1400" dirty="0"/>
              <a:t>, K </a:t>
            </a:r>
            <a:r>
              <a:rPr lang="en-US" altLang="zh-CN" sz="1400" dirty="0" err="1"/>
              <a:t>Hirao</a:t>
            </a:r>
            <a:r>
              <a:rPr lang="en-US" altLang="zh-CN" sz="1400" dirty="0"/>
              <a:t> - Optics letters, 1999 - opg.optica.org</a:t>
            </a:r>
            <a:endParaRPr lang="zh-CN" altLang="en-US" sz="1400" dirty="0"/>
          </a:p>
        </p:txBody>
      </p:sp>
      <p:sp>
        <p:nvSpPr>
          <p:cNvPr id="14" name="椭圆 13">
            <a:extLst>
              <a:ext uri="{FF2B5EF4-FFF2-40B4-BE49-F238E27FC236}">
                <a16:creationId xmlns:a16="http://schemas.microsoft.com/office/drawing/2014/main" id="{137DC16E-3ADB-865B-E99A-B226E899DB85}"/>
              </a:ext>
            </a:extLst>
          </p:cNvPr>
          <p:cNvSpPr/>
          <p:nvPr/>
        </p:nvSpPr>
        <p:spPr>
          <a:xfrm>
            <a:off x="5181602" y="5399313"/>
            <a:ext cx="435428" cy="424543"/>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160E0ECE-A504-835A-6308-7D2F024AD51C}"/>
              </a:ext>
            </a:extLst>
          </p:cNvPr>
          <p:cNvGrpSpPr/>
          <p:nvPr/>
        </p:nvGrpSpPr>
        <p:grpSpPr>
          <a:xfrm>
            <a:off x="5671114" y="5007017"/>
            <a:ext cx="774360" cy="468720"/>
            <a:chOff x="5671114" y="5007017"/>
            <a:chExt cx="774360" cy="468720"/>
          </a:xfrm>
        </p:grpSpPr>
        <mc:AlternateContent xmlns:mc="http://schemas.openxmlformats.org/markup-compatibility/2006">
          <mc:Choice xmlns:p14="http://schemas.microsoft.com/office/powerpoint/2010/main" Requires="p14">
            <p:contentPart p14:bwMode="auto" r:id="rId4">
              <p14:nvContentPartPr>
                <p14:cNvPr id="15" name="墨迹 14">
                  <a:extLst>
                    <a:ext uri="{FF2B5EF4-FFF2-40B4-BE49-F238E27FC236}">
                      <a16:creationId xmlns:a16="http://schemas.microsoft.com/office/drawing/2014/main" id="{F20382B8-B38F-9DE9-E993-E214E7665BD9}"/>
                    </a:ext>
                  </a:extLst>
                </p14:cNvPr>
                <p14:cNvContentPartPr/>
                <p14:nvPr/>
              </p14:nvContentPartPr>
              <p14:xfrm>
                <a:off x="5671114" y="5119697"/>
                <a:ext cx="728640" cy="356040"/>
              </p14:xfrm>
            </p:contentPart>
          </mc:Choice>
          <mc:Fallback>
            <p:pic>
              <p:nvPicPr>
                <p:cNvPr id="15" name="墨迹 14">
                  <a:extLst>
                    <a:ext uri="{FF2B5EF4-FFF2-40B4-BE49-F238E27FC236}">
                      <a16:creationId xmlns:a16="http://schemas.microsoft.com/office/drawing/2014/main" id="{F20382B8-B38F-9DE9-E993-E214E7665BD9}"/>
                    </a:ext>
                  </a:extLst>
                </p:cNvPr>
                <p:cNvPicPr/>
                <p:nvPr/>
              </p:nvPicPr>
              <p:blipFill>
                <a:blip r:embed="rId5"/>
                <a:stretch>
                  <a:fillRect/>
                </a:stretch>
              </p:blipFill>
              <p:spPr>
                <a:xfrm>
                  <a:off x="5653114" y="5101697"/>
                  <a:ext cx="76428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墨迹 15">
                  <a:extLst>
                    <a:ext uri="{FF2B5EF4-FFF2-40B4-BE49-F238E27FC236}">
                      <a16:creationId xmlns:a16="http://schemas.microsoft.com/office/drawing/2014/main" id="{8F96D3E5-DCA8-F983-07E5-D80F849B2B8F}"/>
                    </a:ext>
                  </a:extLst>
                </p14:cNvPr>
                <p14:cNvContentPartPr/>
                <p14:nvPr/>
              </p14:nvContentPartPr>
              <p14:xfrm>
                <a:off x="6400474" y="5007017"/>
                <a:ext cx="45000" cy="227880"/>
              </p14:xfrm>
            </p:contentPart>
          </mc:Choice>
          <mc:Fallback>
            <p:pic>
              <p:nvPicPr>
                <p:cNvPr id="16" name="墨迹 15">
                  <a:extLst>
                    <a:ext uri="{FF2B5EF4-FFF2-40B4-BE49-F238E27FC236}">
                      <a16:creationId xmlns:a16="http://schemas.microsoft.com/office/drawing/2014/main" id="{8F96D3E5-DCA8-F983-07E5-D80F849B2B8F}"/>
                    </a:ext>
                  </a:extLst>
                </p:cNvPr>
                <p:cNvPicPr/>
                <p:nvPr/>
              </p:nvPicPr>
              <p:blipFill>
                <a:blip r:embed="rId7"/>
                <a:stretch>
                  <a:fillRect/>
                </a:stretch>
              </p:blipFill>
              <p:spPr>
                <a:xfrm>
                  <a:off x="6382474" y="4989377"/>
                  <a:ext cx="80640" cy="263520"/>
                </a:xfrm>
                <a:prstGeom prst="rect">
                  <a:avLst/>
                </a:prstGeom>
              </p:spPr>
            </p:pic>
          </mc:Fallback>
        </mc:AlternateContent>
      </p:grpSp>
      <p:grpSp>
        <p:nvGrpSpPr>
          <p:cNvPr id="23" name="组合 22">
            <a:extLst>
              <a:ext uri="{FF2B5EF4-FFF2-40B4-BE49-F238E27FC236}">
                <a16:creationId xmlns:a16="http://schemas.microsoft.com/office/drawing/2014/main" id="{94C22A72-CD2B-D002-F3F4-324C8BA3C7E4}"/>
              </a:ext>
            </a:extLst>
          </p:cNvPr>
          <p:cNvGrpSpPr/>
          <p:nvPr/>
        </p:nvGrpSpPr>
        <p:grpSpPr>
          <a:xfrm>
            <a:off x="6966034" y="4603097"/>
            <a:ext cx="1480320" cy="426960"/>
            <a:chOff x="6966034" y="4603097"/>
            <a:chExt cx="1480320" cy="426960"/>
          </a:xfrm>
        </p:grpSpPr>
        <mc:AlternateContent xmlns:mc="http://schemas.openxmlformats.org/markup-compatibility/2006">
          <mc:Choice xmlns:p14="http://schemas.microsoft.com/office/powerpoint/2010/main" Requires="p14">
            <p:contentPart p14:bwMode="auto" r:id="rId8">
              <p14:nvContentPartPr>
                <p14:cNvPr id="17" name="墨迹 16">
                  <a:extLst>
                    <a:ext uri="{FF2B5EF4-FFF2-40B4-BE49-F238E27FC236}">
                      <a16:creationId xmlns:a16="http://schemas.microsoft.com/office/drawing/2014/main" id="{852136FB-838A-65A0-37D7-FC3659339F64}"/>
                    </a:ext>
                  </a:extLst>
                </p14:cNvPr>
                <p14:cNvContentPartPr/>
                <p14:nvPr/>
              </p14:nvContentPartPr>
              <p14:xfrm>
                <a:off x="6966034" y="4626137"/>
                <a:ext cx="34560" cy="336960"/>
              </p14:xfrm>
            </p:contentPart>
          </mc:Choice>
          <mc:Fallback>
            <p:pic>
              <p:nvPicPr>
                <p:cNvPr id="17" name="墨迹 16">
                  <a:extLst>
                    <a:ext uri="{FF2B5EF4-FFF2-40B4-BE49-F238E27FC236}">
                      <a16:creationId xmlns:a16="http://schemas.microsoft.com/office/drawing/2014/main" id="{852136FB-838A-65A0-37D7-FC3659339F64}"/>
                    </a:ext>
                  </a:extLst>
                </p:cNvPr>
                <p:cNvPicPr/>
                <p:nvPr/>
              </p:nvPicPr>
              <p:blipFill>
                <a:blip r:embed="rId9"/>
                <a:stretch>
                  <a:fillRect/>
                </a:stretch>
              </p:blipFill>
              <p:spPr>
                <a:xfrm>
                  <a:off x="6948394" y="4608137"/>
                  <a:ext cx="7020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墨迹 17">
                  <a:extLst>
                    <a:ext uri="{FF2B5EF4-FFF2-40B4-BE49-F238E27FC236}">
                      <a16:creationId xmlns:a16="http://schemas.microsoft.com/office/drawing/2014/main" id="{EF387E96-1681-FE7B-D2B8-D83ADA03ED26}"/>
                    </a:ext>
                  </a:extLst>
                </p14:cNvPr>
                <p14:cNvContentPartPr/>
                <p14:nvPr/>
              </p14:nvContentPartPr>
              <p14:xfrm>
                <a:off x="7010314" y="4603097"/>
                <a:ext cx="262080" cy="426960"/>
              </p14:xfrm>
            </p:contentPart>
          </mc:Choice>
          <mc:Fallback>
            <p:pic>
              <p:nvPicPr>
                <p:cNvPr id="18" name="墨迹 17">
                  <a:extLst>
                    <a:ext uri="{FF2B5EF4-FFF2-40B4-BE49-F238E27FC236}">
                      <a16:creationId xmlns:a16="http://schemas.microsoft.com/office/drawing/2014/main" id="{EF387E96-1681-FE7B-D2B8-D83ADA03ED26}"/>
                    </a:ext>
                  </a:extLst>
                </p:cNvPr>
                <p:cNvPicPr/>
                <p:nvPr/>
              </p:nvPicPr>
              <p:blipFill>
                <a:blip r:embed="rId11"/>
                <a:stretch>
                  <a:fillRect/>
                </a:stretch>
              </p:blipFill>
              <p:spPr>
                <a:xfrm>
                  <a:off x="6992314" y="4585457"/>
                  <a:ext cx="29772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墨迹 18">
                  <a:extLst>
                    <a:ext uri="{FF2B5EF4-FFF2-40B4-BE49-F238E27FC236}">
                      <a16:creationId xmlns:a16="http://schemas.microsoft.com/office/drawing/2014/main" id="{0103A0A5-A160-D176-B9F9-10AC2B9A2C40}"/>
                    </a:ext>
                  </a:extLst>
                </p14:cNvPr>
                <p14:cNvContentPartPr/>
                <p14:nvPr/>
              </p14:nvContentPartPr>
              <p14:xfrm>
                <a:off x="7316674" y="4844657"/>
                <a:ext cx="204120" cy="142560"/>
              </p14:xfrm>
            </p:contentPart>
          </mc:Choice>
          <mc:Fallback>
            <p:pic>
              <p:nvPicPr>
                <p:cNvPr id="19" name="墨迹 18">
                  <a:extLst>
                    <a:ext uri="{FF2B5EF4-FFF2-40B4-BE49-F238E27FC236}">
                      <a16:creationId xmlns:a16="http://schemas.microsoft.com/office/drawing/2014/main" id="{0103A0A5-A160-D176-B9F9-10AC2B9A2C40}"/>
                    </a:ext>
                  </a:extLst>
                </p:cNvPr>
                <p:cNvPicPr/>
                <p:nvPr/>
              </p:nvPicPr>
              <p:blipFill>
                <a:blip r:embed="rId13"/>
                <a:stretch>
                  <a:fillRect/>
                </a:stretch>
              </p:blipFill>
              <p:spPr>
                <a:xfrm>
                  <a:off x="7299034" y="4827017"/>
                  <a:ext cx="2397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墨迹 19">
                  <a:extLst>
                    <a:ext uri="{FF2B5EF4-FFF2-40B4-BE49-F238E27FC236}">
                      <a16:creationId xmlns:a16="http://schemas.microsoft.com/office/drawing/2014/main" id="{78C02FFF-1D20-49AD-65FC-081E450F9DA6}"/>
                    </a:ext>
                  </a:extLst>
                </p14:cNvPr>
                <p14:cNvContentPartPr/>
                <p14:nvPr/>
              </p14:nvContentPartPr>
              <p14:xfrm>
                <a:off x="7684594" y="4789217"/>
                <a:ext cx="196920" cy="184320"/>
              </p14:xfrm>
            </p:contentPart>
          </mc:Choice>
          <mc:Fallback>
            <p:pic>
              <p:nvPicPr>
                <p:cNvPr id="20" name="墨迹 19">
                  <a:extLst>
                    <a:ext uri="{FF2B5EF4-FFF2-40B4-BE49-F238E27FC236}">
                      <a16:creationId xmlns:a16="http://schemas.microsoft.com/office/drawing/2014/main" id="{78C02FFF-1D20-49AD-65FC-081E450F9DA6}"/>
                    </a:ext>
                  </a:extLst>
                </p:cNvPr>
                <p:cNvPicPr/>
                <p:nvPr/>
              </p:nvPicPr>
              <p:blipFill>
                <a:blip r:embed="rId15"/>
                <a:stretch>
                  <a:fillRect/>
                </a:stretch>
              </p:blipFill>
              <p:spPr>
                <a:xfrm>
                  <a:off x="7666954" y="4771217"/>
                  <a:ext cx="2325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墨迹 20">
                  <a:extLst>
                    <a:ext uri="{FF2B5EF4-FFF2-40B4-BE49-F238E27FC236}">
                      <a16:creationId xmlns:a16="http://schemas.microsoft.com/office/drawing/2014/main" id="{D4D8EB5D-C74D-1B33-DB74-19FDABDCDCA8}"/>
                    </a:ext>
                  </a:extLst>
                </p14:cNvPr>
                <p14:cNvContentPartPr/>
                <p14:nvPr/>
              </p14:nvContentPartPr>
              <p14:xfrm>
                <a:off x="8022274" y="4810097"/>
                <a:ext cx="154080" cy="133200"/>
              </p14:xfrm>
            </p:contentPart>
          </mc:Choice>
          <mc:Fallback>
            <p:pic>
              <p:nvPicPr>
                <p:cNvPr id="21" name="墨迹 20">
                  <a:extLst>
                    <a:ext uri="{FF2B5EF4-FFF2-40B4-BE49-F238E27FC236}">
                      <a16:creationId xmlns:a16="http://schemas.microsoft.com/office/drawing/2014/main" id="{D4D8EB5D-C74D-1B33-DB74-19FDABDCDCA8}"/>
                    </a:ext>
                  </a:extLst>
                </p:cNvPr>
                <p:cNvPicPr/>
                <p:nvPr/>
              </p:nvPicPr>
              <p:blipFill>
                <a:blip r:embed="rId17"/>
                <a:stretch>
                  <a:fillRect/>
                </a:stretch>
              </p:blipFill>
              <p:spPr>
                <a:xfrm>
                  <a:off x="8004634" y="4792457"/>
                  <a:ext cx="1897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墨迹 21">
                  <a:extLst>
                    <a:ext uri="{FF2B5EF4-FFF2-40B4-BE49-F238E27FC236}">
                      <a16:creationId xmlns:a16="http://schemas.microsoft.com/office/drawing/2014/main" id="{7B06D8C6-66F4-8E66-E17C-D446014C6F57}"/>
                    </a:ext>
                  </a:extLst>
                </p14:cNvPr>
                <p14:cNvContentPartPr/>
                <p14:nvPr/>
              </p14:nvContentPartPr>
              <p14:xfrm>
                <a:off x="8240434" y="4756817"/>
                <a:ext cx="205920" cy="130320"/>
              </p14:xfrm>
            </p:contentPart>
          </mc:Choice>
          <mc:Fallback>
            <p:pic>
              <p:nvPicPr>
                <p:cNvPr id="22" name="墨迹 21">
                  <a:extLst>
                    <a:ext uri="{FF2B5EF4-FFF2-40B4-BE49-F238E27FC236}">
                      <a16:creationId xmlns:a16="http://schemas.microsoft.com/office/drawing/2014/main" id="{7B06D8C6-66F4-8E66-E17C-D446014C6F57}"/>
                    </a:ext>
                  </a:extLst>
                </p:cNvPr>
                <p:cNvPicPr/>
                <p:nvPr/>
              </p:nvPicPr>
              <p:blipFill>
                <a:blip r:embed="rId19"/>
                <a:stretch>
                  <a:fillRect/>
                </a:stretch>
              </p:blipFill>
              <p:spPr>
                <a:xfrm>
                  <a:off x="8222794" y="4738817"/>
                  <a:ext cx="241560" cy="165960"/>
                </a:xfrm>
                <a:prstGeom prst="rect">
                  <a:avLst/>
                </a:prstGeom>
              </p:spPr>
            </p:pic>
          </mc:Fallback>
        </mc:AlternateContent>
      </p:grpSp>
      <p:grpSp>
        <p:nvGrpSpPr>
          <p:cNvPr id="40" name="组合 39">
            <a:extLst>
              <a:ext uri="{FF2B5EF4-FFF2-40B4-BE49-F238E27FC236}">
                <a16:creationId xmlns:a16="http://schemas.microsoft.com/office/drawing/2014/main" id="{E6BCE4A0-D3EF-79EF-CD93-2E0D6D7443F9}"/>
              </a:ext>
            </a:extLst>
          </p:cNvPr>
          <p:cNvGrpSpPr/>
          <p:nvPr/>
        </p:nvGrpSpPr>
        <p:grpSpPr>
          <a:xfrm>
            <a:off x="5583634" y="5648897"/>
            <a:ext cx="1231560" cy="439200"/>
            <a:chOff x="5583634" y="5648897"/>
            <a:chExt cx="1231560" cy="439200"/>
          </a:xfrm>
        </p:grpSpPr>
        <mc:AlternateContent xmlns:mc="http://schemas.openxmlformats.org/markup-compatibility/2006">
          <mc:Choice xmlns:p14="http://schemas.microsoft.com/office/powerpoint/2010/main" Requires="p14">
            <p:contentPart p14:bwMode="auto" r:id="rId20">
              <p14:nvContentPartPr>
                <p14:cNvPr id="26" name="墨迹 25">
                  <a:extLst>
                    <a:ext uri="{FF2B5EF4-FFF2-40B4-BE49-F238E27FC236}">
                      <a16:creationId xmlns:a16="http://schemas.microsoft.com/office/drawing/2014/main" id="{C699AEDE-9500-6AF2-F699-892AB1CD7BC0}"/>
                    </a:ext>
                  </a:extLst>
                </p14:cNvPr>
                <p14:cNvContentPartPr/>
                <p14:nvPr/>
              </p14:nvContentPartPr>
              <p14:xfrm>
                <a:off x="5583634" y="5648897"/>
                <a:ext cx="349920" cy="382680"/>
              </p14:xfrm>
            </p:contentPart>
          </mc:Choice>
          <mc:Fallback>
            <p:pic>
              <p:nvPicPr>
                <p:cNvPr id="26" name="墨迹 25">
                  <a:extLst>
                    <a:ext uri="{FF2B5EF4-FFF2-40B4-BE49-F238E27FC236}">
                      <a16:creationId xmlns:a16="http://schemas.microsoft.com/office/drawing/2014/main" id="{C699AEDE-9500-6AF2-F699-892AB1CD7BC0}"/>
                    </a:ext>
                  </a:extLst>
                </p:cNvPr>
                <p:cNvPicPr/>
                <p:nvPr/>
              </p:nvPicPr>
              <p:blipFill>
                <a:blip r:embed="rId21"/>
                <a:stretch>
                  <a:fillRect/>
                </a:stretch>
              </p:blipFill>
              <p:spPr>
                <a:xfrm>
                  <a:off x="5565634" y="5630897"/>
                  <a:ext cx="3855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7" name="墨迹 26">
                  <a:extLst>
                    <a:ext uri="{FF2B5EF4-FFF2-40B4-BE49-F238E27FC236}">
                      <a16:creationId xmlns:a16="http://schemas.microsoft.com/office/drawing/2014/main" id="{CBAF9939-2526-B1E6-EC84-183CC817EC80}"/>
                    </a:ext>
                  </a:extLst>
                </p14:cNvPr>
                <p14:cNvContentPartPr/>
                <p14:nvPr/>
              </p14:nvContentPartPr>
              <p14:xfrm>
                <a:off x="6117514" y="5910617"/>
                <a:ext cx="521640" cy="55440"/>
              </p14:xfrm>
            </p:contentPart>
          </mc:Choice>
          <mc:Fallback>
            <p:pic>
              <p:nvPicPr>
                <p:cNvPr id="27" name="墨迹 26">
                  <a:extLst>
                    <a:ext uri="{FF2B5EF4-FFF2-40B4-BE49-F238E27FC236}">
                      <a16:creationId xmlns:a16="http://schemas.microsoft.com/office/drawing/2014/main" id="{CBAF9939-2526-B1E6-EC84-183CC817EC80}"/>
                    </a:ext>
                  </a:extLst>
                </p:cNvPr>
                <p:cNvPicPr/>
                <p:nvPr/>
              </p:nvPicPr>
              <p:blipFill>
                <a:blip r:embed="rId23"/>
                <a:stretch>
                  <a:fillRect/>
                </a:stretch>
              </p:blipFill>
              <p:spPr>
                <a:xfrm>
                  <a:off x="6099514" y="5892977"/>
                  <a:ext cx="5572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8" name="墨迹 27">
                  <a:extLst>
                    <a:ext uri="{FF2B5EF4-FFF2-40B4-BE49-F238E27FC236}">
                      <a16:creationId xmlns:a16="http://schemas.microsoft.com/office/drawing/2014/main" id="{6C55D467-3ED4-469F-7958-9B10CE26C73A}"/>
                    </a:ext>
                  </a:extLst>
                </p14:cNvPr>
                <p14:cNvContentPartPr/>
                <p14:nvPr/>
              </p14:nvContentPartPr>
              <p14:xfrm>
                <a:off x="6672994" y="5878217"/>
                <a:ext cx="142200" cy="209880"/>
              </p14:xfrm>
            </p:contentPart>
          </mc:Choice>
          <mc:Fallback>
            <p:pic>
              <p:nvPicPr>
                <p:cNvPr id="28" name="墨迹 27">
                  <a:extLst>
                    <a:ext uri="{FF2B5EF4-FFF2-40B4-BE49-F238E27FC236}">
                      <a16:creationId xmlns:a16="http://schemas.microsoft.com/office/drawing/2014/main" id="{6C55D467-3ED4-469F-7958-9B10CE26C73A}"/>
                    </a:ext>
                  </a:extLst>
                </p:cNvPr>
                <p:cNvPicPr/>
                <p:nvPr/>
              </p:nvPicPr>
              <p:blipFill>
                <a:blip r:embed="rId25"/>
                <a:stretch>
                  <a:fillRect/>
                </a:stretch>
              </p:blipFill>
              <p:spPr>
                <a:xfrm>
                  <a:off x="6654994" y="5860577"/>
                  <a:ext cx="177840" cy="245520"/>
                </a:xfrm>
                <a:prstGeom prst="rect">
                  <a:avLst/>
                </a:prstGeom>
              </p:spPr>
            </p:pic>
          </mc:Fallback>
        </mc:AlternateContent>
      </p:grpSp>
      <p:grpSp>
        <p:nvGrpSpPr>
          <p:cNvPr id="39" name="组合 38">
            <a:extLst>
              <a:ext uri="{FF2B5EF4-FFF2-40B4-BE49-F238E27FC236}">
                <a16:creationId xmlns:a16="http://schemas.microsoft.com/office/drawing/2014/main" id="{D372AC9C-BD49-146A-49AB-FE255B9F4BEF}"/>
              </a:ext>
            </a:extLst>
          </p:cNvPr>
          <p:cNvGrpSpPr/>
          <p:nvPr/>
        </p:nvGrpSpPr>
        <p:grpSpPr>
          <a:xfrm>
            <a:off x="7097794" y="5682377"/>
            <a:ext cx="1859400" cy="582480"/>
            <a:chOff x="7097794" y="5682377"/>
            <a:chExt cx="1859400" cy="582480"/>
          </a:xfrm>
        </p:grpSpPr>
        <mc:AlternateContent xmlns:mc="http://schemas.openxmlformats.org/markup-compatibility/2006">
          <mc:Choice xmlns:p14="http://schemas.microsoft.com/office/powerpoint/2010/main" Requires="p14">
            <p:contentPart p14:bwMode="auto" r:id="rId26">
              <p14:nvContentPartPr>
                <p14:cNvPr id="29" name="墨迹 28">
                  <a:extLst>
                    <a:ext uri="{FF2B5EF4-FFF2-40B4-BE49-F238E27FC236}">
                      <a16:creationId xmlns:a16="http://schemas.microsoft.com/office/drawing/2014/main" id="{FA3C0CD2-96BD-7E90-7C7B-38D397AF3318}"/>
                    </a:ext>
                  </a:extLst>
                </p14:cNvPr>
                <p14:cNvContentPartPr/>
                <p14:nvPr/>
              </p14:nvContentPartPr>
              <p14:xfrm>
                <a:off x="7097794" y="5682377"/>
                <a:ext cx="21240" cy="455760"/>
              </p14:xfrm>
            </p:contentPart>
          </mc:Choice>
          <mc:Fallback>
            <p:pic>
              <p:nvPicPr>
                <p:cNvPr id="29" name="墨迹 28">
                  <a:extLst>
                    <a:ext uri="{FF2B5EF4-FFF2-40B4-BE49-F238E27FC236}">
                      <a16:creationId xmlns:a16="http://schemas.microsoft.com/office/drawing/2014/main" id="{FA3C0CD2-96BD-7E90-7C7B-38D397AF3318}"/>
                    </a:ext>
                  </a:extLst>
                </p:cNvPr>
                <p:cNvPicPr/>
                <p:nvPr/>
              </p:nvPicPr>
              <p:blipFill>
                <a:blip r:embed="rId27"/>
                <a:stretch>
                  <a:fillRect/>
                </a:stretch>
              </p:blipFill>
              <p:spPr>
                <a:xfrm>
                  <a:off x="7080154" y="5664737"/>
                  <a:ext cx="5688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0" name="墨迹 29">
                  <a:extLst>
                    <a:ext uri="{FF2B5EF4-FFF2-40B4-BE49-F238E27FC236}">
                      <a16:creationId xmlns:a16="http://schemas.microsoft.com/office/drawing/2014/main" id="{41475306-4BA5-D0CB-7F76-D0C5DDDDF0C4}"/>
                    </a:ext>
                  </a:extLst>
                </p14:cNvPr>
                <p14:cNvContentPartPr/>
                <p14:nvPr/>
              </p14:nvContentPartPr>
              <p14:xfrm>
                <a:off x="7140994" y="5682737"/>
                <a:ext cx="224640" cy="470880"/>
              </p14:xfrm>
            </p:contentPart>
          </mc:Choice>
          <mc:Fallback>
            <p:pic>
              <p:nvPicPr>
                <p:cNvPr id="30" name="墨迹 29">
                  <a:extLst>
                    <a:ext uri="{FF2B5EF4-FFF2-40B4-BE49-F238E27FC236}">
                      <a16:creationId xmlns:a16="http://schemas.microsoft.com/office/drawing/2014/main" id="{41475306-4BA5-D0CB-7F76-D0C5DDDDF0C4}"/>
                    </a:ext>
                  </a:extLst>
                </p:cNvPr>
                <p:cNvPicPr/>
                <p:nvPr/>
              </p:nvPicPr>
              <p:blipFill>
                <a:blip r:embed="rId29"/>
                <a:stretch>
                  <a:fillRect/>
                </a:stretch>
              </p:blipFill>
              <p:spPr>
                <a:xfrm>
                  <a:off x="7122994" y="5665097"/>
                  <a:ext cx="260280" cy="506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1" name="墨迹 30">
                  <a:extLst>
                    <a:ext uri="{FF2B5EF4-FFF2-40B4-BE49-F238E27FC236}">
                      <a16:creationId xmlns:a16="http://schemas.microsoft.com/office/drawing/2014/main" id="{F809BD34-B109-3C89-D4D1-808B118440F8}"/>
                    </a:ext>
                  </a:extLst>
                </p14:cNvPr>
                <p14:cNvContentPartPr/>
                <p14:nvPr/>
              </p14:nvContentPartPr>
              <p14:xfrm>
                <a:off x="7445554" y="5911697"/>
                <a:ext cx="251280" cy="295560"/>
              </p14:xfrm>
            </p:contentPart>
          </mc:Choice>
          <mc:Fallback>
            <p:pic>
              <p:nvPicPr>
                <p:cNvPr id="31" name="墨迹 30">
                  <a:extLst>
                    <a:ext uri="{FF2B5EF4-FFF2-40B4-BE49-F238E27FC236}">
                      <a16:creationId xmlns:a16="http://schemas.microsoft.com/office/drawing/2014/main" id="{F809BD34-B109-3C89-D4D1-808B118440F8}"/>
                    </a:ext>
                  </a:extLst>
                </p:cNvPr>
                <p:cNvPicPr/>
                <p:nvPr/>
              </p:nvPicPr>
              <p:blipFill>
                <a:blip r:embed="rId31"/>
                <a:stretch>
                  <a:fillRect/>
                </a:stretch>
              </p:blipFill>
              <p:spPr>
                <a:xfrm>
                  <a:off x="7427554" y="5893697"/>
                  <a:ext cx="28692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2" name="墨迹 31">
                  <a:extLst>
                    <a:ext uri="{FF2B5EF4-FFF2-40B4-BE49-F238E27FC236}">
                      <a16:creationId xmlns:a16="http://schemas.microsoft.com/office/drawing/2014/main" id="{986E9481-FAF5-24CD-7EA5-8E161D584446}"/>
                    </a:ext>
                  </a:extLst>
                </p14:cNvPr>
                <p14:cNvContentPartPr/>
                <p14:nvPr/>
              </p14:nvContentPartPr>
              <p14:xfrm>
                <a:off x="7742194" y="6011777"/>
                <a:ext cx="170640" cy="183600"/>
              </p14:xfrm>
            </p:contentPart>
          </mc:Choice>
          <mc:Fallback>
            <p:pic>
              <p:nvPicPr>
                <p:cNvPr id="32" name="墨迹 31">
                  <a:extLst>
                    <a:ext uri="{FF2B5EF4-FFF2-40B4-BE49-F238E27FC236}">
                      <a16:creationId xmlns:a16="http://schemas.microsoft.com/office/drawing/2014/main" id="{986E9481-FAF5-24CD-7EA5-8E161D584446}"/>
                    </a:ext>
                  </a:extLst>
                </p:cNvPr>
                <p:cNvPicPr/>
                <p:nvPr/>
              </p:nvPicPr>
              <p:blipFill>
                <a:blip r:embed="rId33"/>
                <a:stretch>
                  <a:fillRect/>
                </a:stretch>
              </p:blipFill>
              <p:spPr>
                <a:xfrm>
                  <a:off x="7724554" y="5994137"/>
                  <a:ext cx="2062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3" name="墨迹 32">
                  <a:extLst>
                    <a:ext uri="{FF2B5EF4-FFF2-40B4-BE49-F238E27FC236}">
                      <a16:creationId xmlns:a16="http://schemas.microsoft.com/office/drawing/2014/main" id="{15BD6989-D436-39BC-C56E-01701BBA783C}"/>
                    </a:ext>
                  </a:extLst>
                </p14:cNvPr>
                <p14:cNvContentPartPr/>
                <p14:nvPr/>
              </p14:nvContentPartPr>
              <p14:xfrm>
                <a:off x="7967914" y="6008537"/>
                <a:ext cx="235080" cy="240120"/>
              </p14:xfrm>
            </p:contentPart>
          </mc:Choice>
          <mc:Fallback>
            <p:pic>
              <p:nvPicPr>
                <p:cNvPr id="33" name="墨迹 32">
                  <a:extLst>
                    <a:ext uri="{FF2B5EF4-FFF2-40B4-BE49-F238E27FC236}">
                      <a16:creationId xmlns:a16="http://schemas.microsoft.com/office/drawing/2014/main" id="{15BD6989-D436-39BC-C56E-01701BBA783C}"/>
                    </a:ext>
                  </a:extLst>
                </p:cNvPr>
                <p:cNvPicPr/>
                <p:nvPr/>
              </p:nvPicPr>
              <p:blipFill>
                <a:blip r:embed="rId35"/>
                <a:stretch>
                  <a:fillRect/>
                </a:stretch>
              </p:blipFill>
              <p:spPr>
                <a:xfrm>
                  <a:off x="7950274" y="5990897"/>
                  <a:ext cx="27072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4" name="墨迹 33">
                  <a:extLst>
                    <a:ext uri="{FF2B5EF4-FFF2-40B4-BE49-F238E27FC236}">
                      <a16:creationId xmlns:a16="http://schemas.microsoft.com/office/drawing/2014/main" id="{2AC2C384-6B47-9E51-061A-4A5986A3CD34}"/>
                    </a:ext>
                  </a:extLst>
                </p14:cNvPr>
                <p14:cNvContentPartPr/>
                <p14:nvPr/>
              </p14:nvContentPartPr>
              <p14:xfrm>
                <a:off x="8262034" y="6150377"/>
                <a:ext cx="11520" cy="74160"/>
              </p14:xfrm>
            </p:contentPart>
          </mc:Choice>
          <mc:Fallback>
            <p:pic>
              <p:nvPicPr>
                <p:cNvPr id="34" name="墨迹 33">
                  <a:extLst>
                    <a:ext uri="{FF2B5EF4-FFF2-40B4-BE49-F238E27FC236}">
                      <a16:creationId xmlns:a16="http://schemas.microsoft.com/office/drawing/2014/main" id="{2AC2C384-6B47-9E51-061A-4A5986A3CD34}"/>
                    </a:ext>
                  </a:extLst>
                </p:cNvPr>
                <p:cNvPicPr/>
                <p:nvPr/>
              </p:nvPicPr>
              <p:blipFill>
                <a:blip r:embed="rId37"/>
                <a:stretch>
                  <a:fillRect/>
                </a:stretch>
              </p:blipFill>
              <p:spPr>
                <a:xfrm>
                  <a:off x="8244394" y="6132737"/>
                  <a:ext cx="471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 name="墨迹 34">
                  <a:extLst>
                    <a:ext uri="{FF2B5EF4-FFF2-40B4-BE49-F238E27FC236}">
                      <a16:creationId xmlns:a16="http://schemas.microsoft.com/office/drawing/2014/main" id="{A364CEEC-9421-9296-BA81-68C6BC9AED0F}"/>
                    </a:ext>
                  </a:extLst>
                </p14:cNvPr>
                <p14:cNvContentPartPr/>
                <p14:nvPr/>
              </p14:nvContentPartPr>
              <p14:xfrm>
                <a:off x="8316754" y="5986937"/>
                <a:ext cx="360" cy="360"/>
              </p14:xfrm>
            </p:contentPart>
          </mc:Choice>
          <mc:Fallback>
            <p:pic>
              <p:nvPicPr>
                <p:cNvPr id="35" name="墨迹 34">
                  <a:extLst>
                    <a:ext uri="{FF2B5EF4-FFF2-40B4-BE49-F238E27FC236}">
                      <a16:creationId xmlns:a16="http://schemas.microsoft.com/office/drawing/2014/main" id="{A364CEEC-9421-9296-BA81-68C6BC9AED0F}"/>
                    </a:ext>
                  </a:extLst>
                </p:cNvPr>
                <p:cNvPicPr/>
                <p:nvPr/>
              </p:nvPicPr>
              <p:blipFill>
                <a:blip r:embed="rId39"/>
                <a:stretch>
                  <a:fillRect/>
                </a:stretch>
              </p:blipFill>
              <p:spPr>
                <a:xfrm>
                  <a:off x="8298754" y="596893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墨迹 35">
                  <a:extLst>
                    <a:ext uri="{FF2B5EF4-FFF2-40B4-BE49-F238E27FC236}">
                      <a16:creationId xmlns:a16="http://schemas.microsoft.com/office/drawing/2014/main" id="{13D8CC1B-F560-16C4-2D5F-9CE9B1AF03CA}"/>
                    </a:ext>
                  </a:extLst>
                </p14:cNvPr>
                <p14:cNvContentPartPr/>
                <p14:nvPr/>
              </p14:nvContentPartPr>
              <p14:xfrm>
                <a:off x="8436274" y="5949137"/>
                <a:ext cx="200880" cy="315720"/>
              </p14:xfrm>
            </p:contentPart>
          </mc:Choice>
          <mc:Fallback>
            <p:pic>
              <p:nvPicPr>
                <p:cNvPr id="36" name="墨迹 35">
                  <a:extLst>
                    <a:ext uri="{FF2B5EF4-FFF2-40B4-BE49-F238E27FC236}">
                      <a16:creationId xmlns:a16="http://schemas.microsoft.com/office/drawing/2014/main" id="{13D8CC1B-F560-16C4-2D5F-9CE9B1AF03CA}"/>
                    </a:ext>
                  </a:extLst>
                </p:cNvPr>
                <p:cNvPicPr/>
                <p:nvPr/>
              </p:nvPicPr>
              <p:blipFill>
                <a:blip r:embed="rId41"/>
                <a:stretch>
                  <a:fillRect/>
                </a:stretch>
              </p:blipFill>
              <p:spPr>
                <a:xfrm>
                  <a:off x="8418634" y="5931137"/>
                  <a:ext cx="23652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墨迹 36">
                  <a:extLst>
                    <a:ext uri="{FF2B5EF4-FFF2-40B4-BE49-F238E27FC236}">
                      <a16:creationId xmlns:a16="http://schemas.microsoft.com/office/drawing/2014/main" id="{C405A699-77EF-0798-C912-651FCDC7814F}"/>
                    </a:ext>
                  </a:extLst>
                </p14:cNvPr>
                <p14:cNvContentPartPr/>
                <p14:nvPr/>
              </p14:nvContentPartPr>
              <p14:xfrm>
                <a:off x="8675674" y="5996297"/>
                <a:ext cx="173880" cy="252720"/>
              </p14:xfrm>
            </p:contentPart>
          </mc:Choice>
          <mc:Fallback>
            <p:pic>
              <p:nvPicPr>
                <p:cNvPr id="37" name="墨迹 36">
                  <a:extLst>
                    <a:ext uri="{FF2B5EF4-FFF2-40B4-BE49-F238E27FC236}">
                      <a16:creationId xmlns:a16="http://schemas.microsoft.com/office/drawing/2014/main" id="{C405A699-77EF-0798-C912-651FCDC7814F}"/>
                    </a:ext>
                  </a:extLst>
                </p:cNvPr>
                <p:cNvPicPr/>
                <p:nvPr/>
              </p:nvPicPr>
              <p:blipFill>
                <a:blip r:embed="rId43"/>
                <a:stretch>
                  <a:fillRect/>
                </a:stretch>
              </p:blipFill>
              <p:spPr>
                <a:xfrm>
                  <a:off x="8657674" y="5978297"/>
                  <a:ext cx="2095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墨迹 37">
                  <a:extLst>
                    <a:ext uri="{FF2B5EF4-FFF2-40B4-BE49-F238E27FC236}">
                      <a16:creationId xmlns:a16="http://schemas.microsoft.com/office/drawing/2014/main" id="{19F35A7C-4664-F6F5-26DB-E892026FCF33}"/>
                    </a:ext>
                  </a:extLst>
                </p14:cNvPr>
                <p14:cNvContentPartPr/>
                <p14:nvPr/>
              </p14:nvContentPartPr>
              <p14:xfrm>
                <a:off x="8871514" y="6029777"/>
                <a:ext cx="85680" cy="204120"/>
              </p14:xfrm>
            </p:contentPart>
          </mc:Choice>
          <mc:Fallback>
            <p:pic>
              <p:nvPicPr>
                <p:cNvPr id="38" name="墨迹 37">
                  <a:extLst>
                    <a:ext uri="{FF2B5EF4-FFF2-40B4-BE49-F238E27FC236}">
                      <a16:creationId xmlns:a16="http://schemas.microsoft.com/office/drawing/2014/main" id="{19F35A7C-4664-F6F5-26DB-E892026FCF33}"/>
                    </a:ext>
                  </a:extLst>
                </p:cNvPr>
                <p:cNvPicPr/>
                <p:nvPr/>
              </p:nvPicPr>
              <p:blipFill>
                <a:blip r:embed="rId45"/>
                <a:stretch>
                  <a:fillRect/>
                </a:stretch>
              </p:blipFill>
              <p:spPr>
                <a:xfrm>
                  <a:off x="8853874" y="6012137"/>
                  <a:ext cx="121320" cy="239760"/>
                </a:xfrm>
                <a:prstGeom prst="rect">
                  <a:avLst/>
                </a:prstGeom>
              </p:spPr>
            </p:pic>
          </mc:Fallback>
        </mc:AlternateContent>
      </p:grpSp>
      <p:sp>
        <p:nvSpPr>
          <p:cNvPr id="42" name="Rectangle 2">
            <a:extLst>
              <a:ext uri="{FF2B5EF4-FFF2-40B4-BE49-F238E27FC236}">
                <a16:creationId xmlns:a16="http://schemas.microsoft.com/office/drawing/2014/main" id="{A138B15F-9012-6999-A800-EB293FCC86E3}"/>
              </a:ext>
            </a:extLst>
          </p:cNvPr>
          <p:cNvSpPr>
            <a:spLocks noChangeArrowheads="1"/>
          </p:cNvSpPr>
          <p:nvPr/>
        </p:nvSpPr>
        <p:spPr bwMode="auto">
          <a:xfrm>
            <a:off x="6306514" y="2620340"/>
            <a:ext cx="588548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chemeClr val="tx1"/>
                </a:solidFill>
                <a:effectLst/>
                <a:latin typeface="Chalkboard SE" panose="03050602040202020205"/>
              </a:rPr>
              <a:t>GeE' Center</a:t>
            </a:r>
            <a:r>
              <a:rPr kumimoji="0" lang="zh-CN" altLang="zh-CN" sz="2000" b="0" i="0" u="none" strike="noStrike" cap="none" normalizeH="0" baseline="0" dirty="0">
                <a:ln>
                  <a:noFill/>
                </a:ln>
                <a:solidFill>
                  <a:schemeClr val="tx1"/>
                </a:solidFill>
                <a:effectLst/>
                <a:latin typeface="Chalkboard SE" panose="03050602040202020205"/>
              </a:rPr>
              <a:t>: Neutral, oxygen-deficient, and formed as incidental defects.</a:t>
            </a:r>
            <a:endParaRPr kumimoji="0" lang="en-US" altLang="zh-CN" sz="2000" b="0" i="0" u="none" strike="noStrike" cap="none" normalizeH="0" baseline="0" dirty="0">
              <a:ln>
                <a:noFill/>
              </a:ln>
              <a:solidFill>
                <a:schemeClr val="tx1"/>
              </a:solidFill>
              <a:effectLst/>
              <a:latin typeface="Chalkboard SE" panose="03050602040202020205"/>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2000" b="0" i="0" u="none" strike="noStrike" cap="none" normalizeH="0" baseline="0" dirty="0">
              <a:ln>
                <a:noFill/>
              </a:ln>
              <a:solidFill>
                <a:schemeClr val="tx1"/>
              </a:solidFill>
              <a:effectLst/>
              <a:latin typeface="Chalkboard SE" panose="03050602040202020205"/>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chemeClr val="tx1"/>
                </a:solidFill>
                <a:effectLst/>
                <a:latin typeface="Chalkboard SE" panose="03050602040202020205"/>
              </a:rPr>
              <a:t>GEC</a:t>
            </a:r>
            <a:r>
              <a:rPr kumimoji="0" lang="zh-CN" altLang="zh-CN" sz="2000" b="0" i="0" u="none" strike="noStrike" cap="none" normalizeH="0" baseline="0" dirty="0">
                <a:ln>
                  <a:noFill/>
                </a:ln>
                <a:solidFill>
                  <a:schemeClr val="tx1"/>
                </a:solidFill>
                <a:effectLst/>
                <a:latin typeface="Chalkboard SE" panose="03050602040202020205"/>
              </a:rPr>
              <a:t>: Negatively charged, electron-trapped centers formed through intentional excitation and trapping processes. </a:t>
            </a:r>
          </a:p>
        </p:txBody>
      </p:sp>
      <p:sp>
        <p:nvSpPr>
          <p:cNvPr id="43" name="文本框 42">
            <a:extLst>
              <a:ext uri="{FF2B5EF4-FFF2-40B4-BE49-F238E27FC236}">
                <a16:creationId xmlns:a16="http://schemas.microsoft.com/office/drawing/2014/main" id="{E3575C2D-1B80-9A2B-227F-3820CA2591FD}"/>
              </a:ext>
            </a:extLst>
          </p:cNvPr>
          <p:cNvSpPr txBox="1"/>
          <p:nvPr/>
        </p:nvSpPr>
        <p:spPr>
          <a:xfrm>
            <a:off x="9239249" y="5874811"/>
            <a:ext cx="2534417" cy="369332"/>
          </a:xfrm>
          <a:prstGeom prst="rect">
            <a:avLst/>
          </a:prstGeom>
          <a:noFill/>
        </p:spPr>
        <p:txBody>
          <a:bodyPr wrap="square" rtlCol="0">
            <a:spAutoFit/>
          </a:bodyPr>
          <a:lstStyle/>
          <a:p>
            <a:r>
              <a:rPr lang="en-US" altLang="zh-CN" dirty="0"/>
              <a:t>This is still a postulation</a:t>
            </a:r>
            <a:endParaRPr lang="zh-CN" altLang="en-US" dirty="0"/>
          </a:p>
        </p:txBody>
      </p:sp>
    </p:spTree>
    <p:extLst>
      <p:ext uri="{BB962C8B-B14F-4D97-AF65-F5344CB8AC3E}">
        <p14:creationId xmlns:p14="http://schemas.microsoft.com/office/powerpoint/2010/main" val="118699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5DBD9F-1E97-87DA-6ED2-5587ADCDC0C4}"/>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CDA5902F-93E4-27BF-05F1-509BC0ECAC23}"/>
              </a:ext>
            </a:extLst>
          </p:cNvPr>
          <p:cNvSpPr>
            <a:spLocks noGrp="1"/>
          </p:cNvSpPr>
          <p:nvPr>
            <p:ph type="sldNum" sz="quarter" idx="12"/>
          </p:nvPr>
        </p:nvSpPr>
        <p:spPr/>
        <p:txBody>
          <a:bodyPr/>
          <a:lstStyle/>
          <a:p>
            <a:fld id="{BA95BFDB-4AB5-4EB8-A7FD-FBD2047DF0CA}" type="slidenum">
              <a:rPr lang="zh-CN" altLang="en-US" smtClean="0"/>
              <a:t>33</a:t>
            </a:fld>
            <a:endParaRPr lang="zh-CN" altLang="en-US" dirty="0"/>
          </a:p>
        </p:txBody>
      </p:sp>
      <p:sp>
        <p:nvSpPr>
          <p:cNvPr id="5" name="文本框 4">
            <a:extLst>
              <a:ext uri="{FF2B5EF4-FFF2-40B4-BE49-F238E27FC236}">
                <a16:creationId xmlns:a16="http://schemas.microsoft.com/office/drawing/2014/main" id="{C6A03C4E-A3E7-A360-1836-8ED94EF07B98}"/>
              </a:ext>
            </a:extLst>
          </p:cNvPr>
          <p:cNvSpPr txBox="1"/>
          <p:nvPr/>
        </p:nvSpPr>
        <p:spPr>
          <a:xfrm>
            <a:off x="577849" y="1593592"/>
            <a:ext cx="11471276" cy="4401205"/>
          </a:xfrm>
          <a:prstGeom prst="rect">
            <a:avLst/>
          </a:prstGeom>
          <a:noFill/>
        </p:spPr>
        <p:txBody>
          <a:bodyPr wrap="square" rtlCol="0">
            <a:spAutoFit/>
          </a:bodyPr>
          <a:lstStyle/>
          <a:p>
            <a:pPr>
              <a:lnSpc>
                <a:spcPct val="150000"/>
              </a:lnSpc>
            </a:pPr>
            <a:r>
              <a:rPr kumimoji="1" lang="en-US" altLang="zh-CN" sz="4000" dirty="0">
                <a:latin typeface="Chalkboard SE Light" panose="03050602040202020205" pitchFamily="66" charset="0"/>
              </a:rPr>
              <a:t>What is Defect 1(Donor)?  Lone Pair in Bridging Oxygen</a:t>
            </a:r>
          </a:p>
          <a:p>
            <a:pPr>
              <a:lnSpc>
                <a:spcPct val="150000"/>
              </a:lnSpc>
            </a:pPr>
            <a:endParaRPr kumimoji="1" lang="en-US" altLang="zh-CN" sz="4000" dirty="0">
              <a:latin typeface="Chalkboard SE Light" panose="03050602040202020205" pitchFamily="66" charset="0"/>
            </a:endParaRPr>
          </a:p>
          <a:p>
            <a:pPr>
              <a:lnSpc>
                <a:spcPct val="150000"/>
              </a:lnSpc>
            </a:pPr>
            <a:r>
              <a:rPr kumimoji="1" lang="en-US" altLang="zh-CN" sz="4000" dirty="0">
                <a:latin typeface="Chalkboard SE Light" panose="03050602040202020205" pitchFamily="66" charset="0"/>
              </a:rPr>
              <a:t>What is Defect 2(Receiver)? GeO</a:t>
            </a:r>
            <a:r>
              <a:rPr kumimoji="1" lang="en-US" altLang="zh-CN" sz="4000" baseline="-25000" dirty="0">
                <a:latin typeface="Chalkboard SE Light" panose="03050602040202020205" pitchFamily="66" charset="0"/>
              </a:rPr>
              <a:t>4 </a:t>
            </a:r>
            <a:r>
              <a:rPr kumimoji="1" lang="en-US" altLang="zh-CN" sz="4000" dirty="0">
                <a:latin typeface="Chalkboard SE Light" panose="03050602040202020205" pitchFamily="66" charset="0"/>
              </a:rPr>
              <a:t>‘s Ge</a:t>
            </a:r>
          </a:p>
          <a:p>
            <a:endParaRPr kumimoji="1" lang="zh-CN" altLang="en-US" sz="4000" dirty="0">
              <a:latin typeface="Chalkboard SE Light" panose="03050602040202020205" pitchFamily="66" charset="0"/>
            </a:endParaRPr>
          </a:p>
        </p:txBody>
      </p:sp>
    </p:spTree>
    <p:extLst>
      <p:ext uri="{BB962C8B-B14F-4D97-AF65-F5344CB8AC3E}">
        <p14:creationId xmlns:p14="http://schemas.microsoft.com/office/powerpoint/2010/main" val="143523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ECABAF-4697-A60A-26C0-5138798E9F52}"/>
              </a:ext>
            </a:extLst>
          </p:cNvPr>
          <p:cNvSpPr>
            <a:spLocks noGrp="1"/>
          </p:cNvSpPr>
          <p:nvPr>
            <p:ph type="title"/>
          </p:nvPr>
        </p:nvSpPr>
        <p:spPr/>
        <p:txBody>
          <a:bodyPr/>
          <a:lstStyle/>
          <a:p>
            <a:r>
              <a:rPr lang="en-US" altLang="zh-CN" dirty="0">
                <a:latin typeface="Chalkboard SE" panose="03050602040202020205"/>
              </a:rPr>
              <a:t>Trap site for GeO</a:t>
            </a:r>
            <a:r>
              <a:rPr lang="en-US" altLang="zh-CN" baseline="-25000" dirty="0">
                <a:latin typeface="Chalkboard SE" panose="03050602040202020205"/>
              </a:rPr>
              <a:t>2</a:t>
            </a:r>
            <a:r>
              <a:rPr lang="en-US" altLang="zh-CN" dirty="0">
                <a:latin typeface="Chalkboard SE" panose="03050602040202020205"/>
              </a:rPr>
              <a:t>-SiO</a:t>
            </a:r>
            <a:r>
              <a:rPr lang="en-US" altLang="zh-CN" baseline="-25000" dirty="0">
                <a:latin typeface="Chalkboard SE" panose="03050602040202020205"/>
              </a:rPr>
              <a:t>2</a:t>
            </a:r>
            <a:endParaRPr lang="zh-CN" altLang="en-US" dirty="0"/>
          </a:p>
        </p:txBody>
      </p:sp>
      <p:sp>
        <p:nvSpPr>
          <p:cNvPr id="4" name="灯片编号占位符 3">
            <a:extLst>
              <a:ext uri="{FF2B5EF4-FFF2-40B4-BE49-F238E27FC236}">
                <a16:creationId xmlns:a16="http://schemas.microsoft.com/office/drawing/2014/main" id="{5597FC36-DA6B-9E36-A17D-E7A25D06F319}"/>
              </a:ext>
            </a:extLst>
          </p:cNvPr>
          <p:cNvSpPr>
            <a:spLocks noGrp="1"/>
          </p:cNvSpPr>
          <p:nvPr>
            <p:ph type="sldNum" sz="quarter" idx="12"/>
          </p:nvPr>
        </p:nvSpPr>
        <p:spPr/>
        <p:txBody>
          <a:bodyPr/>
          <a:lstStyle/>
          <a:p>
            <a:fld id="{BA95BFDB-4AB5-4EB8-A7FD-FBD2047DF0CA}" type="slidenum">
              <a:rPr lang="zh-CN" altLang="en-US" smtClean="0"/>
              <a:t>34</a:t>
            </a:fld>
            <a:endParaRPr lang="zh-CN" altLang="en-US" dirty="0"/>
          </a:p>
        </p:txBody>
      </p:sp>
      <p:sp>
        <p:nvSpPr>
          <p:cNvPr id="5" name="星形: 五角 4">
            <a:extLst>
              <a:ext uri="{FF2B5EF4-FFF2-40B4-BE49-F238E27FC236}">
                <a16:creationId xmlns:a16="http://schemas.microsoft.com/office/drawing/2014/main" id="{22F4515D-E207-E590-3F95-CB1F80078E07}"/>
              </a:ext>
            </a:extLst>
          </p:cNvPr>
          <p:cNvSpPr/>
          <p:nvPr/>
        </p:nvSpPr>
        <p:spPr>
          <a:xfrm>
            <a:off x="4354285" y="138145"/>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72D1FD24-E9D3-7CA8-9BFD-7F0B4846DBBE}"/>
              </a:ext>
            </a:extLst>
          </p:cNvPr>
          <p:cNvCxnSpPr/>
          <p:nvPr/>
        </p:nvCxnSpPr>
        <p:spPr>
          <a:xfrm>
            <a:off x="642257" y="1817914"/>
            <a:ext cx="340722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7889E854-69E6-81E4-4430-76E26EDEDE5E}"/>
              </a:ext>
            </a:extLst>
          </p:cNvPr>
          <p:cNvCxnSpPr/>
          <p:nvPr/>
        </p:nvCxnSpPr>
        <p:spPr>
          <a:xfrm>
            <a:off x="642257" y="4974771"/>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6672D08-7EF0-950D-8483-E33282AF7310}"/>
              </a:ext>
            </a:extLst>
          </p:cNvPr>
          <p:cNvSpPr/>
          <p:nvPr/>
        </p:nvSpPr>
        <p:spPr>
          <a:xfrm>
            <a:off x="493918" y="4513106"/>
            <a:ext cx="580607"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NB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481C2AE8-8E5E-D37F-F677-6DCD3117B826}"/>
              </a:ext>
            </a:extLst>
          </p:cNvPr>
          <p:cNvSpPr/>
          <p:nvPr/>
        </p:nvSpPr>
        <p:spPr>
          <a:xfrm>
            <a:off x="509948" y="1356248"/>
            <a:ext cx="54694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CB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直接箭头连接符 13">
            <a:extLst>
              <a:ext uri="{FF2B5EF4-FFF2-40B4-BE49-F238E27FC236}">
                <a16:creationId xmlns:a16="http://schemas.microsoft.com/office/drawing/2014/main" id="{A66996DF-CF39-0FE2-9FC0-4CEA4C9EBB37}"/>
              </a:ext>
            </a:extLst>
          </p:cNvPr>
          <p:cNvCxnSpPr/>
          <p:nvPr/>
        </p:nvCxnSpPr>
        <p:spPr>
          <a:xfrm flipV="1">
            <a:off x="3396342" y="1850572"/>
            <a:ext cx="0" cy="3048000"/>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9C7F08AA-7F16-9B83-B27D-1694AE21ED53}"/>
              </a:ext>
            </a:extLst>
          </p:cNvPr>
          <p:cNvSpPr/>
          <p:nvPr/>
        </p:nvSpPr>
        <p:spPr>
          <a:xfrm>
            <a:off x="3396342" y="2564563"/>
            <a:ext cx="732894"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9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16" name="直接连接符 15">
            <a:extLst>
              <a:ext uri="{FF2B5EF4-FFF2-40B4-BE49-F238E27FC236}">
                <a16:creationId xmlns:a16="http://schemas.microsoft.com/office/drawing/2014/main" id="{4999D16D-AAD6-9250-CD91-11EFCCA477F3}"/>
              </a:ext>
            </a:extLst>
          </p:cNvPr>
          <p:cNvCxnSpPr/>
          <p:nvPr/>
        </p:nvCxnSpPr>
        <p:spPr>
          <a:xfrm>
            <a:off x="674914" y="3755572"/>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B066F9A2-D27E-B2B4-6C92-9AD1606C0AF3}"/>
              </a:ext>
            </a:extLst>
          </p:cNvPr>
          <p:cNvSpPr/>
          <p:nvPr/>
        </p:nvSpPr>
        <p:spPr>
          <a:xfrm>
            <a:off x="180809" y="3293907"/>
            <a:ext cx="128913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Defect 1</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9" name="直接箭头连接符 18">
            <a:extLst>
              <a:ext uri="{FF2B5EF4-FFF2-40B4-BE49-F238E27FC236}">
                <a16:creationId xmlns:a16="http://schemas.microsoft.com/office/drawing/2014/main" id="{BD9B3F48-6777-B0EC-F6E1-FFF7CBC232C0}"/>
              </a:ext>
            </a:extLst>
          </p:cNvPr>
          <p:cNvCxnSpPr>
            <a:cxnSpLocks/>
          </p:cNvCxnSpPr>
          <p:nvPr/>
        </p:nvCxnSpPr>
        <p:spPr>
          <a:xfrm flipV="1">
            <a:off x="1497665" y="3805534"/>
            <a:ext cx="0" cy="1132114"/>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1" name="矩形 20">
            <a:extLst>
              <a:ext uri="{FF2B5EF4-FFF2-40B4-BE49-F238E27FC236}">
                <a16:creationId xmlns:a16="http://schemas.microsoft.com/office/drawing/2014/main" id="{D2CABA6F-28A1-B30A-61C5-410767F48682}"/>
              </a:ext>
            </a:extLst>
          </p:cNvPr>
          <p:cNvSpPr/>
          <p:nvPr/>
        </p:nvSpPr>
        <p:spPr>
          <a:xfrm>
            <a:off x="1457278" y="4118987"/>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3.8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22" name="直接箭头连接符 21">
            <a:extLst>
              <a:ext uri="{FF2B5EF4-FFF2-40B4-BE49-F238E27FC236}">
                <a16:creationId xmlns:a16="http://schemas.microsoft.com/office/drawing/2014/main" id="{F7F9DF89-16B9-E3DA-7469-96A832289735}"/>
              </a:ext>
            </a:extLst>
          </p:cNvPr>
          <p:cNvCxnSpPr>
            <a:cxnSpLocks/>
          </p:cNvCxnSpPr>
          <p:nvPr/>
        </p:nvCxnSpPr>
        <p:spPr>
          <a:xfrm flipV="1">
            <a:off x="2153467" y="1876868"/>
            <a:ext cx="0" cy="1850572"/>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4" name="矩形 23">
            <a:extLst>
              <a:ext uri="{FF2B5EF4-FFF2-40B4-BE49-F238E27FC236}">
                <a16:creationId xmlns:a16="http://schemas.microsoft.com/office/drawing/2014/main" id="{9C5D9470-EE76-FE2A-1616-95A59DC4AC0C}"/>
              </a:ext>
            </a:extLst>
          </p:cNvPr>
          <p:cNvSpPr/>
          <p:nvPr/>
        </p:nvSpPr>
        <p:spPr>
          <a:xfrm>
            <a:off x="2153468" y="2425622"/>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5.1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29" name="直接箭头连接符 28">
            <a:extLst>
              <a:ext uri="{FF2B5EF4-FFF2-40B4-BE49-F238E27FC236}">
                <a16:creationId xmlns:a16="http://schemas.microsoft.com/office/drawing/2014/main" id="{020B38BF-3432-4114-D98B-A277C56906A7}"/>
              </a:ext>
            </a:extLst>
          </p:cNvPr>
          <p:cNvCxnSpPr>
            <a:cxnSpLocks/>
          </p:cNvCxnSpPr>
          <p:nvPr/>
        </p:nvCxnSpPr>
        <p:spPr>
          <a:xfrm flipH="1">
            <a:off x="2153467" y="3805534"/>
            <a:ext cx="481062" cy="1844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B6E3375-4B06-FFDB-8BFB-895F78164323}"/>
              </a:ext>
            </a:extLst>
          </p:cNvPr>
          <p:cNvSpPr txBox="1"/>
          <p:nvPr/>
        </p:nvSpPr>
        <p:spPr>
          <a:xfrm>
            <a:off x="732881" y="5747657"/>
            <a:ext cx="3407229" cy="646331"/>
          </a:xfrm>
          <a:prstGeom prst="rect">
            <a:avLst/>
          </a:prstGeom>
          <a:noFill/>
        </p:spPr>
        <p:txBody>
          <a:bodyPr wrap="square" rtlCol="0">
            <a:spAutoFit/>
          </a:bodyPr>
          <a:lstStyle/>
          <a:p>
            <a:r>
              <a:rPr lang="en-US" altLang="zh-CN" dirty="0">
                <a:latin typeface="Chalkboard SE" panose="03050602040202020205"/>
              </a:rPr>
              <a:t>Popular belief: </a:t>
            </a:r>
            <a:r>
              <a:rPr lang="en-US" altLang="zh-CN" b="1" dirty="0">
                <a:latin typeface="Chalkboard SE" panose="03050602040202020205"/>
              </a:rPr>
              <a:t>Oxygen Vacancy </a:t>
            </a:r>
            <a:r>
              <a:rPr lang="en-US" altLang="zh-CN" dirty="0">
                <a:latin typeface="Chalkboard SE" panose="03050602040202020205"/>
              </a:rPr>
              <a:t>around the Ge atom</a:t>
            </a:r>
            <a:endParaRPr lang="zh-CN" altLang="en-US" dirty="0">
              <a:latin typeface="Chalkboard SE" panose="03050602040202020205"/>
            </a:endParaRPr>
          </a:p>
        </p:txBody>
      </p:sp>
      <p:sp>
        <p:nvSpPr>
          <p:cNvPr id="8" name="内容占位符 1">
            <a:extLst>
              <a:ext uri="{FF2B5EF4-FFF2-40B4-BE49-F238E27FC236}">
                <a16:creationId xmlns:a16="http://schemas.microsoft.com/office/drawing/2014/main" id="{08B5FE64-AC63-743F-DB0C-FE3524690945}"/>
              </a:ext>
            </a:extLst>
          </p:cNvPr>
          <p:cNvSpPr txBox="1">
            <a:spLocks/>
          </p:cNvSpPr>
          <p:nvPr/>
        </p:nvSpPr>
        <p:spPr>
          <a:xfrm>
            <a:off x="5206143" y="1188755"/>
            <a:ext cx="6701987" cy="5182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zh-CN" sz="2400" dirty="0">
              <a:latin typeface="Chalkboard SE Light" panose="03050602040202020205" pitchFamily="66" charset="0"/>
            </a:endParaRPr>
          </a:p>
          <a:p>
            <a:r>
              <a:rPr kumimoji="1" lang="en-US" altLang="zh-CN" sz="2400" dirty="0">
                <a:latin typeface="Chalkboard SE Light" panose="03050602040202020205" pitchFamily="66" charset="0"/>
              </a:rPr>
              <a:t>Donor does not donate electrons :</a:t>
            </a:r>
          </a:p>
          <a:p>
            <a:pPr lvl="1"/>
            <a:r>
              <a:rPr kumimoji="1" lang="en-US" altLang="zh-CN" sz="2000" strike="sngStrike" dirty="0">
                <a:latin typeface="Chalkboard SE Light" panose="03050602040202020205" pitchFamily="66" charset="0"/>
              </a:rPr>
              <a:t>What is Defect 1? </a:t>
            </a:r>
            <a:r>
              <a:rPr kumimoji="1" lang="en-US" altLang="zh-CN" sz="2000" strike="sngStrike" dirty="0">
                <a:solidFill>
                  <a:schemeClr val="accent6"/>
                </a:solidFill>
                <a:latin typeface="Chalkboard SE Light" panose="03050602040202020205" pitchFamily="66" charset="0"/>
              </a:rPr>
              <a:t> </a:t>
            </a:r>
            <a:r>
              <a:rPr kumimoji="1" lang="en-US" altLang="zh-CN" sz="2000" dirty="0">
                <a:solidFill>
                  <a:schemeClr val="accent6"/>
                </a:solidFill>
                <a:latin typeface="Chalkboard SE Light" panose="03050602040202020205" pitchFamily="66" charset="0"/>
              </a:rPr>
              <a:t>There are two defects states: Ge(1) and Ge(2). Ge(1),4.7ev, is from Electron Pair in Bridging Oxygen</a:t>
            </a:r>
          </a:p>
          <a:p>
            <a:pPr marL="457200" lvl="1" indent="0">
              <a:buNone/>
            </a:pPr>
            <a:endParaRPr kumimoji="1" lang="en-US" altLang="zh-CN" sz="2000" strike="sngStrike" dirty="0">
              <a:latin typeface="Chalkboard SE Light" panose="03050602040202020205" pitchFamily="66" charset="0"/>
            </a:endParaRPr>
          </a:p>
          <a:p>
            <a:pPr lvl="1"/>
            <a:r>
              <a:rPr kumimoji="1" lang="en-US" altLang="zh-CN" sz="2000" dirty="0">
                <a:latin typeface="Chalkboard SE Light" panose="03050602040202020205" pitchFamily="66" charset="0"/>
              </a:rPr>
              <a:t>Can I engineer it to get it closer to the conduction band?</a:t>
            </a:r>
          </a:p>
          <a:p>
            <a:pPr lvl="1"/>
            <a:endParaRPr kumimoji="1" lang="en-US" altLang="zh-CN" sz="2000" dirty="0">
              <a:latin typeface="Chalkboard SE Light" panose="03050602040202020205" pitchFamily="66" charset="0"/>
            </a:endParaRPr>
          </a:p>
          <a:p>
            <a:pPr lvl="1"/>
            <a:endParaRPr kumimoji="1" lang="en-US" altLang="zh-CN" sz="2000" dirty="0">
              <a:latin typeface="Chalkboard SE Light" panose="03050602040202020205" pitchFamily="66" charset="0"/>
            </a:endParaRPr>
          </a:p>
          <a:p>
            <a:r>
              <a:rPr kumimoji="1" lang="en-US" altLang="zh-CN" sz="2400" dirty="0">
                <a:latin typeface="Chalkboard SE Light" panose="03050602040202020205" pitchFamily="66" charset="0"/>
              </a:rPr>
              <a:t>Receiver failed or too easy to lose electrons:</a:t>
            </a:r>
          </a:p>
          <a:p>
            <a:pPr lvl="1"/>
            <a:r>
              <a:rPr kumimoji="1" lang="en-US" altLang="zh-CN" sz="2000" strike="sngStrike" dirty="0">
                <a:latin typeface="Chalkboard SE Light" panose="03050602040202020205" pitchFamily="66" charset="0"/>
              </a:rPr>
              <a:t>What is Defect 2?  </a:t>
            </a:r>
            <a:r>
              <a:rPr kumimoji="1" lang="en-US" altLang="zh-CN" sz="2000" dirty="0">
                <a:solidFill>
                  <a:srgbClr val="FF0000"/>
                </a:solidFill>
                <a:latin typeface="Chalkboard SE Light" panose="03050602040202020205" pitchFamily="66" charset="0"/>
              </a:rPr>
              <a:t>GeO</a:t>
            </a:r>
            <a:r>
              <a:rPr kumimoji="1" lang="en-US" altLang="zh-CN" sz="2000" baseline="-25000" dirty="0">
                <a:solidFill>
                  <a:srgbClr val="FF0000"/>
                </a:solidFill>
                <a:latin typeface="Chalkboard SE Light" panose="03050602040202020205" pitchFamily="66" charset="0"/>
              </a:rPr>
              <a:t>4 </a:t>
            </a:r>
            <a:r>
              <a:rPr kumimoji="1" lang="en-US" altLang="zh-CN" sz="2000" dirty="0">
                <a:solidFill>
                  <a:srgbClr val="FF0000"/>
                </a:solidFill>
                <a:latin typeface="Chalkboard SE Light" panose="03050602040202020205" pitchFamily="66" charset="0"/>
              </a:rPr>
              <a:t>‘s Ge</a:t>
            </a:r>
            <a:endParaRPr kumimoji="1" lang="en-US" altLang="zh-CN" sz="2000" strike="sngStrike" dirty="0">
              <a:solidFill>
                <a:srgbClr val="FF0000"/>
              </a:solidFill>
              <a:latin typeface="Chalkboard SE Light" panose="03050602040202020205" pitchFamily="66" charset="0"/>
            </a:endParaRPr>
          </a:p>
          <a:p>
            <a:pPr lvl="1"/>
            <a:r>
              <a:rPr kumimoji="1" lang="en-US" altLang="zh-CN" sz="2000" dirty="0">
                <a:latin typeface="Chalkboard SE Light" panose="03050602040202020205" pitchFamily="66" charset="0"/>
              </a:rPr>
              <a:t>What is its density?</a:t>
            </a:r>
          </a:p>
          <a:p>
            <a:pPr lvl="1"/>
            <a:r>
              <a:rPr kumimoji="1" lang="en-US" altLang="zh-CN" sz="2000" dirty="0">
                <a:latin typeface="Chalkboard SE Light" panose="03050602040202020205" pitchFamily="66" charset="0"/>
              </a:rPr>
              <a:t>How easily is it to excite electrons away from it?</a:t>
            </a:r>
          </a:p>
          <a:p>
            <a:pPr lvl="1"/>
            <a:endParaRPr kumimoji="1" lang="en-US" altLang="zh-CN" sz="1600" dirty="0">
              <a:latin typeface="Chalkboard SE Light" panose="03050602040202020205" pitchFamily="66" charset="0"/>
            </a:endParaRPr>
          </a:p>
        </p:txBody>
      </p:sp>
    </p:spTree>
    <p:extLst>
      <p:ext uri="{BB962C8B-B14F-4D97-AF65-F5344CB8AC3E}">
        <p14:creationId xmlns:p14="http://schemas.microsoft.com/office/powerpoint/2010/main" val="3722945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ADC4F3-4456-63AE-2FDB-328AD05D67EB}"/>
              </a:ext>
            </a:extLst>
          </p:cNvPr>
          <p:cNvSpPr>
            <a:spLocks noGrp="1"/>
          </p:cNvSpPr>
          <p:nvPr>
            <p:ph type="title"/>
          </p:nvPr>
        </p:nvSpPr>
        <p:spPr/>
        <p:txBody>
          <a:bodyPr/>
          <a:lstStyle/>
          <a:p>
            <a:r>
              <a:rPr lang="en-US" altLang="zh-CN" b="0" dirty="0">
                <a:latin typeface="Chalkboard SE"/>
              </a:rPr>
              <a:t>ab initio quantum-chemical calculations—different model</a:t>
            </a:r>
            <a:endParaRPr lang="zh-CN" altLang="en-US" b="0" dirty="0">
              <a:latin typeface="Chalkboard SE"/>
            </a:endParaRPr>
          </a:p>
        </p:txBody>
      </p:sp>
      <p:sp>
        <p:nvSpPr>
          <p:cNvPr id="4" name="灯片编号占位符 3">
            <a:extLst>
              <a:ext uri="{FF2B5EF4-FFF2-40B4-BE49-F238E27FC236}">
                <a16:creationId xmlns:a16="http://schemas.microsoft.com/office/drawing/2014/main" id="{ABE84BC5-7934-A05F-E110-4504E2C24944}"/>
              </a:ext>
            </a:extLst>
          </p:cNvPr>
          <p:cNvSpPr>
            <a:spLocks noGrp="1"/>
          </p:cNvSpPr>
          <p:nvPr>
            <p:ph type="sldNum" sz="quarter" idx="12"/>
          </p:nvPr>
        </p:nvSpPr>
        <p:spPr/>
        <p:txBody>
          <a:bodyPr/>
          <a:lstStyle/>
          <a:p>
            <a:fld id="{BA95BFDB-4AB5-4EB8-A7FD-FBD2047DF0CA}" type="slidenum">
              <a:rPr lang="zh-CN" altLang="en-US" smtClean="0"/>
              <a:t>35</a:t>
            </a:fld>
            <a:endParaRPr lang="zh-CN" altLang="en-US" dirty="0"/>
          </a:p>
        </p:txBody>
      </p:sp>
      <p:pic>
        <p:nvPicPr>
          <p:cNvPr id="6" name="图片 5">
            <a:extLst>
              <a:ext uri="{FF2B5EF4-FFF2-40B4-BE49-F238E27FC236}">
                <a16:creationId xmlns:a16="http://schemas.microsoft.com/office/drawing/2014/main" id="{29936537-0EA1-7CBC-839F-CCB8C10B29D4}"/>
              </a:ext>
            </a:extLst>
          </p:cNvPr>
          <p:cNvPicPr>
            <a:picLocks noChangeAspect="1"/>
          </p:cNvPicPr>
          <p:nvPr/>
        </p:nvPicPr>
        <p:blipFill>
          <a:blip r:embed="rId2"/>
          <a:stretch>
            <a:fillRect/>
          </a:stretch>
        </p:blipFill>
        <p:spPr>
          <a:xfrm>
            <a:off x="-116970" y="1145840"/>
            <a:ext cx="7583343" cy="1582802"/>
          </a:xfrm>
          <a:prstGeom prst="rect">
            <a:avLst/>
          </a:prstGeom>
        </p:spPr>
      </p:pic>
      <p:pic>
        <p:nvPicPr>
          <p:cNvPr id="8" name="图片 7">
            <a:extLst>
              <a:ext uri="{FF2B5EF4-FFF2-40B4-BE49-F238E27FC236}">
                <a16:creationId xmlns:a16="http://schemas.microsoft.com/office/drawing/2014/main" id="{E2B45AF1-4A49-751F-E7ED-837C056A24B6}"/>
              </a:ext>
            </a:extLst>
          </p:cNvPr>
          <p:cNvPicPr>
            <a:picLocks noChangeAspect="1"/>
          </p:cNvPicPr>
          <p:nvPr/>
        </p:nvPicPr>
        <p:blipFill>
          <a:blip r:embed="rId3"/>
          <a:stretch>
            <a:fillRect/>
          </a:stretch>
        </p:blipFill>
        <p:spPr>
          <a:xfrm>
            <a:off x="0" y="2800539"/>
            <a:ext cx="7634240" cy="1868665"/>
          </a:xfrm>
          <a:prstGeom prst="rect">
            <a:avLst/>
          </a:prstGeom>
        </p:spPr>
      </p:pic>
      <p:pic>
        <p:nvPicPr>
          <p:cNvPr id="10" name="图片 9">
            <a:extLst>
              <a:ext uri="{FF2B5EF4-FFF2-40B4-BE49-F238E27FC236}">
                <a16:creationId xmlns:a16="http://schemas.microsoft.com/office/drawing/2014/main" id="{F03E8B6A-82F6-0F6D-66F7-C183BA2CEE50}"/>
              </a:ext>
            </a:extLst>
          </p:cNvPr>
          <p:cNvPicPr>
            <a:picLocks noChangeAspect="1"/>
          </p:cNvPicPr>
          <p:nvPr/>
        </p:nvPicPr>
        <p:blipFill>
          <a:blip r:embed="rId4"/>
          <a:stretch>
            <a:fillRect/>
          </a:stretch>
        </p:blipFill>
        <p:spPr>
          <a:xfrm>
            <a:off x="428697" y="4808789"/>
            <a:ext cx="6364222" cy="1868665"/>
          </a:xfrm>
          <a:prstGeom prst="rect">
            <a:avLst/>
          </a:prstGeom>
        </p:spPr>
      </p:pic>
      <p:pic>
        <p:nvPicPr>
          <p:cNvPr id="12" name="图片 11">
            <a:extLst>
              <a:ext uri="{FF2B5EF4-FFF2-40B4-BE49-F238E27FC236}">
                <a16:creationId xmlns:a16="http://schemas.microsoft.com/office/drawing/2014/main" id="{4691D2D1-3583-5B6A-5AD0-DA8971465FE8}"/>
              </a:ext>
            </a:extLst>
          </p:cNvPr>
          <p:cNvPicPr>
            <a:picLocks noChangeAspect="1"/>
          </p:cNvPicPr>
          <p:nvPr/>
        </p:nvPicPr>
        <p:blipFill>
          <a:blip r:embed="rId5"/>
          <a:stretch>
            <a:fillRect/>
          </a:stretch>
        </p:blipFill>
        <p:spPr>
          <a:xfrm>
            <a:off x="6662772" y="4679742"/>
            <a:ext cx="5229153" cy="1754486"/>
          </a:xfrm>
          <a:prstGeom prst="rect">
            <a:avLst/>
          </a:prstGeom>
        </p:spPr>
      </p:pic>
      <p:grpSp>
        <p:nvGrpSpPr>
          <p:cNvPr id="18" name="组合 17">
            <a:extLst>
              <a:ext uri="{FF2B5EF4-FFF2-40B4-BE49-F238E27FC236}">
                <a16:creationId xmlns:a16="http://schemas.microsoft.com/office/drawing/2014/main" id="{6E774F9F-5BA1-3A54-40B9-6AD3EC2DAEBC}"/>
              </a:ext>
            </a:extLst>
          </p:cNvPr>
          <p:cNvGrpSpPr/>
          <p:nvPr/>
        </p:nvGrpSpPr>
        <p:grpSpPr>
          <a:xfrm>
            <a:off x="333015" y="1476360"/>
            <a:ext cx="11734920" cy="5156280"/>
            <a:chOff x="333015" y="1476360"/>
            <a:chExt cx="11734920" cy="5156280"/>
          </a:xfrm>
        </p:grpSpPr>
        <mc:AlternateContent xmlns:mc="http://schemas.openxmlformats.org/markup-compatibility/2006">
          <mc:Choice xmlns:p14="http://schemas.microsoft.com/office/powerpoint/2010/main" Requires="p14">
            <p:contentPart p14:bwMode="auto" r:id="rId6">
              <p14:nvContentPartPr>
                <p14:cNvPr id="13" name="墨迹 12">
                  <a:extLst>
                    <a:ext uri="{FF2B5EF4-FFF2-40B4-BE49-F238E27FC236}">
                      <a16:creationId xmlns:a16="http://schemas.microsoft.com/office/drawing/2014/main" id="{EF4C172D-61E8-41FC-943B-C45764B3A402}"/>
                    </a:ext>
                  </a:extLst>
                </p14:cNvPr>
                <p14:cNvContentPartPr/>
                <p14:nvPr/>
              </p14:nvContentPartPr>
              <p14:xfrm>
                <a:off x="333015" y="2752560"/>
                <a:ext cx="7629120" cy="191520"/>
              </p14:xfrm>
            </p:contentPart>
          </mc:Choice>
          <mc:Fallback>
            <p:pic>
              <p:nvPicPr>
                <p:cNvPr id="13" name="墨迹 12">
                  <a:extLst>
                    <a:ext uri="{FF2B5EF4-FFF2-40B4-BE49-F238E27FC236}">
                      <a16:creationId xmlns:a16="http://schemas.microsoft.com/office/drawing/2014/main" id="{EF4C172D-61E8-41FC-943B-C45764B3A402}"/>
                    </a:ext>
                  </a:extLst>
                </p:cNvPr>
                <p:cNvPicPr/>
                <p:nvPr/>
              </p:nvPicPr>
              <p:blipFill>
                <a:blip r:embed="rId7"/>
                <a:stretch>
                  <a:fillRect/>
                </a:stretch>
              </p:blipFill>
              <p:spPr>
                <a:xfrm>
                  <a:off x="315375" y="2734920"/>
                  <a:ext cx="76647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墨迹 13">
                  <a:extLst>
                    <a:ext uri="{FF2B5EF4-FFF2-40B4-BE49-F238E27FC236}">
                      <a16:creationId xmlns:a16="http://schemas.microsoft.com/office/drawing/2014/main" id="{6F46C6E1-51BA-9E09-BEA9-8B7AEE3430C7}"/>
                    </a:ext>
                  </a:extLst>
                </p14:cNvPr>
                <p14:cNvContentPartPr/>
                <p14:nvPr/>
              </p14:nvContentPartPr>
              <p14:xfrm>
                <a:off x="437775" y="4723920"/>
                <a:ext cx="7048080" cy="153360"/>
              </p14:xfrm>
            </p:contentPart>
          </mc:Choice>
          <mc:Fallback>
            <p:pic>
              <p:nvPicPr>
                <p:cNvPr id="14" name="墨迹 13">
                  <a:extLst>
                    <a:ext uri="{FF2B5EF4-FFF2-40B4-BE49-F238E27FC236}">
                      <a16:creationId xmlns:a16="http://schemas.microsoft.com/office/drawing/2014/main" id="{6F46C6E1-51BA-9E09-BEA9-8B7AEE3430C7}"/>
                    </a:ext>
                  </a:extLst>
                </p:cNvPr>
                <p:cNvPicPr/>
                <p:nvPr/>
              </p:nvPicPr>
              <p:blipFill>
                <a:blip r:embed="rId9"/>
                <a:stretch>
                  <a:fillRect/>
                </a:stretch>
              </p:blipFill>
              <p:spPr>
                <a:xfrm>
                  <a:off x="420135" y="4706280"/>
                  <a:ext cx="70837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墨迹 14">
                  <a:extLst>
                    <a:ext uri="{FF2B5EF4-FFF2-40B4-BE49-F238E27FC236}">
                      <a16:creationId xmlns:a16="http://schemas.microsoft.com/office/drawing/2014/main" id="{688F8598-D440-A406-AB6F-EF3DA9C2A661}"/>
                    </a:ext>
                  </a:extLst>
                </p14:cNvPr>
                <p14:cNvContentPartPr/>
                <p14:nvPr/>
              </p14:nvContentPartPr>
              <p14:xfrm>
                <a:off x="6741015" y="1476360"/>
                <a:ext cx="1061280" cy="5156280"/>
              </p14:xfrm>
            </p:contentPart>
          </mc:Choice>
          <mc:Fallback>
            <p:pic>
              <p:nvPicPr>
                <p:cNvPr id="15" name="墨迹 14">
                  <a:extLst>
                    <a:ext uri="{FF2B5EF4-FFF2-40B4-BE49-F238E27FC236}">
                      <a16:creationId xmlns:a16="http://schemas.microsoft.com/office/drawing/2014/main" id="{688F8598-D440-A406-AB6F-EF3DA9C2A661}"/>
                    </a:ext>
                  </a:extLst>
                </p:cNvPr>
                <p:cNvPicPr/>
                <p:nvPr/>
              </p:nvPicPr>
              <p:blipFill>
                <a:blip r:embed="rId11"/>
                <a:stretch>
                  <a:fillRect/>
                </a:stretch>
              </p:blipFill>
              <p:spPr>
                <a:xfrm>
                  <a:off x="6723015" y="1458720"/>
                  <a:ext cx="1096920" cy="5191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墨迹 16">
                  <a:extLst>
                    <a:ext uri="{FF2B5EF4-FFF2-40B4-BE49-F238E27FC236}">
                      <a16:creationId xmlns:a16="http://schemas.microsoft.com/office/drawing/2014/main" id="{837D44D1-1F9F-58D8-864B-AFAB72E2FF7F}"/>
                    </a:ext>
                  </a:extLst>
                </p14:cNvPr>
                <p14:cNvContentPartPr/>
                <p14:nvPr/>
              </p14:nvContentPartPr>
              <p14:xfrm>
                <a:off x="7400895" y="4494960"/>
                <a:ext cx="4667040" cy="362880"/>
              </p14:xfrm>
            </p:contentPart>
          </mc:Choice>
          <mc:Fallback>
            <p:pic>
              <p:nvPicPr>
                <p:cNvPr id="17" name="墨迹 16">
                  <a:extLst>
                    <a:ext uri="{FF2B5EF4-FFF2-40B4-BE49-F238E27FC236}">
                      <a16:creationId xmlns:a16="http://schemas.microsoft.com/office/drawing/2014/main" id="{837D44D1-1F9F-58D8-864B-AFAB72E2FF7F}"/>
                    </a:ext>
                  </a:extLst>
                </p:cNvPr>
                <p:cNvPicPr/>
                <p:nvPr/>
              </p:nvPicPr>
              <p:blipFill>
                <a:blip r:embed="rId13"/>
                <a:stretch>
                  <a:fillRect/>
                </a:stretch>
              </p:blipFill>
              <p:spPr>
                <a:xfrm>
                  <a:off x="7382895" y="4477320"/>
                  <a:ext cx="4702680" cy="398520"/>
                </a:xfrm>
                <a:prstGeom prst="rect">
                  <a:avLst/>
                </a:prstGeom>
              </p:spPr>
            </p:pic>
          </mc:Fallback>
        </mc:AlternateContent>
      </p:grpSp>
      <p:grpSp>
        <p:nvGrpSpPr>
          <p:cNvPr id="21" name="组合 20">
            <a:extLst>
              <a:ext uri="{FF2B5EF4-FFF2-40B4-BE49-F238E27FC236}">
                <a16:creationId xmlns:a16="http://schemas.microsoft.com/office/drawing/2014/main" id="{8961945A-ADF7-1721-DBEB-19FA4CFB5C0D}"/>
              </a:ext>
            </a:extLst>
          </p:cNvPr>
          <p:cNvGrpSpPr/>
          <p:nvPr/>
        </p:nvGrpSpPr>
        <p:grpSpPr>
          <a:xfrm>
            <a:off x="8664495" y="1780920"/>
            <a:ext cx="1487880" cy="1485360"/>
            <a:chOff x="8664495" y="1780920"/>
            <a:chExt cx="1487880" cy="1485360"/>
          </a:xfrm>
        </p:grpSpPr>
        <mc:AlternateContent xmlns:mc="http://schemas.openxmlformats.org/markup-compatibility/2006">
          <mc:Choice xmlns:p14="http://schemas.microsoft.com/office/powerpoint/2010/main" Requires="p14">
            <p:contentPart p14:bwMode="auto" r:id="rId14">
              <p14:nvContentPartPr>
                <p14:cNvPr id="19" name="墨迹 18">
                  <a:extLst>
                    <a:ext uri="{FF2B5EF4-FFF2-40B4-BE49-F238E27FC236}">
                      <a16:creationId xmlns:a16="http://schemas.microsoft.com/office/drawing/2014/main" id="{4233D270-3A6A-3A53-1FA3-64E4FCEF5B0F}"/>
                    </a:ext>
                  </a:extLst>
                </p14:cNvPr>
                <p14:cNvContentPartPr/>
                <p14:nvPr/>
              </p14:nvContentPartPr>
              <p14:xfrm>
                <a:off x="8664495" y="1780920"/>
                <a:ext cx="1487880" cy="820440"/>
              </p14:xfrm>
            </p:contentPart>
          </mc:Choice>
          <mc:Fallback>
            <p:pic>
              <p:nvPicPr>
                <p:cNvPr id="19" name="墨迹 18">
                  <a:extLst>
                    <a:ext uri="{FF2B5EF4-FFF2-40B4-BE49-F238E27FC236}">
                      <a16:creationId xmlns:a16="http://schemas.microsoft.com/office/drawing/2014/main" id="{4233D270-3A6A-3A53-1FA3-64E4FCEF5B0F}"/>
                    </a:ext>
                  </a:extLst>
                </p:cNvPr>
                <p:cNvPicPr/>
                <p:nvPr/>
              </p:nvPicPr>
              <p:blipFill>
                <a:blip r:embed="rId15"/>
                <a:stretch>
                  <a:fillRect/>
                </a:stretch>
              </p:blipFill>
              <p:spPr>
                <a:xfrm>
                  <a:off x="8646855" y="1763280"/>
                  <a:ext cx="1523520" cy="856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 name="墨迹 19">
                  <a:extLst>
                    <a:ext uri="{FF2B5EF4-FFF2-40B4-BE49-F238E27FC236}">
                      <a16:creationId xmlns:a16="http://schemas.microsoft.com/office/drawing/2014/main" id="{3EFFAFBF-F27B-79E5-31EF-CB7303ADC19A}"/>
                    </a:ext>
                  </a:extLst>
                </p14:cNvPr>
                <p14:cNvContentPartPr/>
                <p14:nvPr/>
              </p14:nvContentPartPr>
              <p14:xfrm>
                <a:off x="9428415" y="2076120"/>
                <a:ext cx="30240" cy="1190160"/>
              </p14:xfrm>
            </p:contentPart>
          </mc:Choice>
          <mc:Fallback>
            <p:pic>
              <p:nvPicPr>
                <p:cNvPr id="20" name="墨迹 19">
                  <a:extLst>
                    <a:ext uri="{FF2B5EF4-FFF2-40B4-BE49-F238E27FC236}">
                      <a16:creationId xmlns:a16="http://schemas.microsoft.com/office/drawing/2014/main" id="{3EFFAFBF-F27B-79E5-31EF-CB7303ADC19A}"/>
                    </a:ext>
                  </a:extLst>
                </p:cNvPr>
                <p:cNvPicPr/>
                <p:nvPr/>
              </p:nvPicPr>
              <p:blipFill>
                <a:blip r:embed="rId17"/>
                <a:stretch>
                  <a:fillRect/>
                </a:stretch>
              </p:blipFill>
              <p:spPr>
                <a:xfrm>
                  <a:off x="9410775" y="2058480"/>
                  <a:ext cx="65880" cy="1225800"/>
                </a:xfrm>
                <a:prstGeom prst="rect">
                  <a:avLst/>
                </a:prstGeom>
              </p:spPr>
            </p:pic>
          </mc:Fallback>
        </mc:AlternateContent>
      </p:grpSp>
      <p:sp>
        <p:nvSpPr>
          <p:cNvPr id="27" name="文本框 26">
            <a:extLst>
              <a:ext uri="{FF2B5EF4-FFF2-40B4-BE49-F238E27FC236}">
                <a16:creationId xmlns:a16="http://schemas.microsoft.com/office/drawing/2014/main" id="{9C0FFA4C-5967-8727-2998-08880368FE57}"/>
              </a:ext>
            </a:extLst>
          </p:cNvPr>
          <p:cNvSpPr txBox="1"/>
          <p:nvPr/>
        </p:nvSpPr>
        <p:spPr>
          <a:xfrm>
            <a:off x="6191248" y="1028004"/>
            <a:ext cx="6172200" cy="338554"/>
          </a:xfrm>
          <a:prstGeom prst="rect">
            <a:avLst/>
          </a:prstGeom>
          <a:noFill/>
        </p:spPr>
        <p:txBody>
          <a:bodyPr wrap="square">
            <a:spAutoFit/>
          </a:bodyPr>
          <a:lstStyle/>
          <a:p>
            <a:r>
              <a:rPr lang="en-US" altLang="zh-CN" sz="1600" dirty="0">
                <a:latin typeface="Chalkboard SE" panose="03050602040202020205"/>
              </a:rPr>
              <a:t>T Uchino, M Takahashi, T Yoko - Physical Review Letters, 2001 - APS</a:t>
            </a:r>
            <a:endParaRPr lang="zh-CN" altLang="en-US" sz="1600" dirty="0">
              <a:latin typeface="Chalkboard SE" panose="03050602040202020205"/>
            </a:endParaRPr>
          </a:p>
        </p:txBody>
      </p:sp>
    </p:spTree>
    <p:extLst>
      <p:ext uri="{BB962C8B-B14F-4D97-AF65-F5344CB8AC3E}">
        <p14:creationId xmlns:p14="http://schemas.microsoft.com/office/powerpoint/2010/main" val="2221026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A39E0BA-404A-703D-8628-6EA45D8A13C6}"/>
              </a:ext>
            </a:extLst>
          </p:cNvPr>
          <p:cNvPicPr>
            <a:picLocks noChangeAspect="1"/>
          </p:cNvPicPr>
          <p:nvPr/>
        </p:nvPicPr>
        <p:blipFill rotWithShape="1">
          <a:blip r:embed="rId2"/>
          <a:srcRect t="2961" r="3019" b="36289"/>
          <a:stretch/>
        </p:blipFill>
        <p:spPr>
          <a:xfrm>
            <a:off x="7844787" y="3422576"/>
            <a:ext cx="4461513" cy="3098816"/>
          </a:xfrm>
          <a:prstGeom prst="rect">
            <a:avLst/>
          </a:prstGeom>
        </p:spPr>
      </p:pic>
      <p:sp>
        <p:nvSpPr>
          <p:cNvPr id="2" name="内容占位符 1">
            <a:extLst>
              <a:ext uri="{FF2B5EF4-FFF2-40B4-BE49-F238E27FC236}">
                <a16:creationId xmlns:a16="http://schemas.microsoft.com/office/drawing/2014/main" id="{BC1FCAFB-A518-6E9D-136E-E02C23E05302}"/>
              </a:ext>
            </a:extLst>
          </p:cNvPr>
          <p:cNvSpPr>
            <a:spLocks noGrp="1"/>
          </p:cNvSpPr>
          <p:nvPr>
            <p:ph idx="1"/>
          </p:nvPr>
        </p:nvSpPr>
        <p:spPr/>
        <p:txBody>
          <a:bodyPr/>
          <a:lstStyle/>
          <a:p>
            <a:r>
              <a:rPr lang="en-US" altLang="zh-CN" dirty="0"/>
              <a:t>I need more time and more wisdom from others</a:t>
            </a:r>
          </a:p>
          <a:p>
            <a:endParaRPr lang="en-US" altLang="zh-CN" dirty="0"/>
          </a:p>
          <a:p>
            <a:r>
              <a:rPr lang="en-US" altLang="zh-CN" dirty="0"/>
              <a:t>If we could engineer the material, to get a band diagram we want. </a:t>
            </a:r>
          </a:p>
          <a:p>
            <a:pPr lvl="1"/>
            <a:r>
              <a:rPr lang="en-US" altLang="zh-CN" dirty="0"/>
              <a:t>I.e. if we want to do it at 1550, could we engineer it, to obtain two defect states as a capacitor? </a:t>
            </a:r>
          </a:p>
          <a:p>
            <a:pPr lvl="1"/>
            <a:r>
              <a:rPr lang="en-US" altLang="zh-CN" dirty="0"/>
              <a:t>I.e. if we fail to see it under 1064, could we engineer it,</a:t>
            </a:r>
          </a:p>
          <a:p>
            <a:pPr marL="457200" lvl="1" indent="0">
              <a:buNone/>
            </a:pPr>
            <a:r>
              <a:rPr lang="en-US" altLang="zh-CN" dirty="0"/>
              <a:t>    to make the two defect states favor our reaction?</a:t>
            </a:r>
            <a:endParaRPr lang="zh-CN" altLang="en-US" dirty="0"/>
          </a:p>
        </p:txBody>
      </p:sp>
      <p:sp>
        <p:nvSpPr>
          <p:cNvPr id="3" name="标题 2">
            <a:extLst>
              <a:ext uri="{FF2B5EF4-FFF2-40B4-BE49-F238E27FC236}">
                <a16:creationId xmlns:a16="http://schemas.microsoft.com/office/drawing/2014/main" id="{36CCD0D5-22AA-C90D-B480-9EEC604631AA}"/>
              </a:ext>
            </a:extLst>
          </p:cNvPr>
          <p:cNvSpPr>
            <a:spLocks noGrp="1"/>
          </p:cNvSpPr>
          <p:nvPr>
            <p:ph type="title"/>
          </p:nvPr>
        </p:nvSpPr>
        <p:spPr/>
        <p:txBody>
          <a:bodyPr/>
          <a:lstStyle/>
          <a:p>
            <a:r>
              <a:rPr lang="en-US" altLang="zh-CN" b="0" dirty="0">
                <a:latin typeface="Chalkboard SE" panose="03050602040202020205"/>
              </a:rPr>
              <a:t>For the remaining questions	</a:t>
            </a:r>
            <a:endParaRPr lang="zh-CN" altLang="en-US" b="0" dirty="0">
              <a:latin typeface="Chalkboard SE" panose="03050602040202020205"/>
            </a:endParaRPr>
          </a:p>
        </p:txBody>
      </p:sp>
      <p:sp>
        <p:nvSpPr>
          <p:cNvPr id="4" name="灯片编号占位符 3">
            <a:extLst>
              <a:ext uri="{FF2B5EF4-FFF2-40B4-BE49-F238E27FC236}">
                <a16:creationId xmlns:a16="http://schemas.microsoft.com/office/drawing/2014/main" id="{6BA7AB0A-1594-6957-B76F-E5E0CD5418E5}"/>
              </a:ext>
            </a:extLst>
          </p:cNvPr>
          <p:cNvSpPr>
            <a:spLocks noGrp="1"/>
          </p:cNvSpPr>
          <p:nvPr>
            <p:ph type="sldNum" sz="quarter" idx="12"/>
          </p:nvPr>
        </p:nvSpPr>
        <p:spPr/>
        <p:txBody>
          <a:bodyPr/>
          <a:lstStyle/>
          <a:p>
            <a:fld id="{BA95BFDB-4AB5-4EB8-A7FD-FBD2047DF0CA}" type="slidenum">
              <a:rPr lang="zh-CN" altLang="en-US" smtClean="0"/>
              <a:t>36</a:t>
            </a:fld>
            <a:endParaRPr lang="zh-CN" altLang="en-US" dirty="0"/>
          </a:p>
        </p:txBody>
      </p:sp>
    </p:spTree>
    <p:extLst>
      <p:ext uri="{BB962C8B-B14F-4D97-AF65-F5344CB8AC3E}">
        <p14:creationId xmlns:p14="http://schemas.microsoft.com/office/powerpoint/2010/main" val="1667395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5FC495-5AC3-C0C8-C960-37B9C8C8BC40}"/>
              </a:ext>
            </a:extLst>
          </p:cNvPr>
          <p:cNvSpPr>
            <a:spLocks noGrp="1"/>
          </p:cNvSpPr>
          <p:nvPr>
            <p:ph type="title"/>
          </p:nvPr>
        </p:nvSpPr>
        <p:spPr/>
        <p:txBody>
          <a:bodyPr/>
          <a:lstStyle/>
          <a:p>
            <a:r>
              <a:rPr lang="en-US" b="0" dirty="0">
                <a:latin typeface="Chalkboard SE"/>
              </a:rPr>
              <a:t>I cite this one from </a:t>
            </a:r>
            <a:r>
              <a:rPr lang="en-US" b="0" dirty="0" err="1">
                <a:latin typeface="Chalkboard SE"/>
              </a:rPr>
              <a:t>Haojing’s</a:t>
            </a:r>
            <a:r>
              <a:rPr lang="en-US" b="0" dirty="0">
                <a:latin typeface="Chalkboard SE"/>
              </a:rPr>
              <a:t> slide</a:t>
            </a:r>
          </a:p>
        </p:txBody>
      </p:sp>
      <p:sp>
        <p:nvSpPr>
          <p:cNvPr id="4" name="Slide Number Placeholder 3">
            <a:extLst>
              <a:ext uri="{FF2B5EF4-FFF2-40B4-BE49-F238E27FC236}">
                <a16:creationId xmlns:a16="http://schemas.microsoft.com/office/drawing/2014/main" id="{F3E0D4DF-6B92-6557-E501-8D2D3DFEBC85}"/>
              </a:ext>
            </a:extLst>
          </p:cNvPr>
          <p:cNvSpPr>
            <a:spLocks noGrp="1"/>
          </p:cNvSpPr>
          <p:nvPr>
            <p:ph type="sldNum" sz="quarter" idx="12"/>
          </p:nvPr>
        </p:nvSpPr>
        <p:spPr/>
        <p:txBody>
          <a:bodyPr/>
          <a:lstStyle/>
          <a:p>
            <a:fld id="{BA95BFDB-4AB5-4EB8-A7FD-FBD2047DF0CA}" type="slidenum">
              <a:rPr lang="zh-CN" altLang="en-US" smtClean="0"/>
              <a:t>37</a:t>
            </a:fld>
            <a:endParaRPr lang="zh-CN" altLang="en-US" dirty="0"/>
          </a:p>
        </p:txBody>
      </p:sp>
      <p:grpSp>
        <p:nvGrpSpPr>
          <p:cNvPr id="39" name="Group 38">
            <a:extLst>
              <a:ext uri="{FF2B5EF4-FFF2-40B4-BE49-F238E27FC236}">
                <a16:creationId xmlns:a16="http://schemas.microsoft.com/office/drawing/2014/main" id="{CC5AFE76-2BBC-A17F-06BD-0345EE5EF4B1}"/>
              </a:ext>
            </a:extLst>
          </p:cNvPr>
          <p:cNvGrpSpPr/>
          <p:nvPr/>
        </p:nvGrpSpPr>
        <p:grpSpPr>
          <a:xfrm>
            <a:off x="5531122" y="1412113"/>
            <a:ext cx="6660878" cy="2703145"/>
            <a:chOff x="-125676" y="1900743"/>
            <a:chExt cx="6660878" cy="2703145"/>
          </a:xfrm>
        </p:grpSpPr>
        <p:sp>
          <p:nvSpPr>
            <p:cNvPr id="27" name="TextBox 26">
              <a:extLst>
                <a:ext uri="{FF2B5EF4-FFF2-40B4-BE49-F238E27FC236}">
                  <a16:creationId xmlns:a16="http://schemas.microsoft.com/office/drawing/2014/main" id="{98141727-8081-392E-6504-BE57D4924859}"/>
                </a:ext>
              </a:extLst>
            </p:cNvPr>
            <p:cNvSpPr txBox="1"/>
            <p:nvPr/>
          </p:nvSpPr>
          <p:spPr>
            <a:xfrm rot="1330937">
              <a:off x="5123841" y="2353213"/>
              <a:ext cx="1411361" cy="369332"/>
            </a:xfrm>
            <a:prstGeom prst="rect">
              <a:avLst/>
            </a:prstGeom>
            <a:noFill/>
          </p:spPr>
          <p:txBody>
            <a:bodyPr wrap="square" rtlCol="0">
              <a:spAutoFit/>
            </a:bodyPr>
            <a:lstStyle/>
            <a:p>
              <a:pPr algn="ctr"/>
              <a:r>
                <a:rPr lang="en-US" altLang="zh-CN" dirty="0">
                  <a:solidFill>
                    <a:srgbClr val="00B050"/>
                  </a:solidFill>
                  <a:latin typeface="Calibri" panose="020F0502020204030204" pitchFamily="34" charset="0"/>
                  <a:ea typeface="Calibri" panose="020F0502020204030204" pitchFamily="34" charset="0"/>
                  <a:cs typeface="Calibri" panose="020F0502020204030204" pitchFamily="34" charset="0"/>
                </a:rPr>
                <a:t>532nm out</a:t>
              </a:r>
            </a:p>
          </p:txBody>
        </p:sp>
        <p:grpSp>
          <p:nvGrpSpPr>
            <p:cNvPr id="38" name="Group 37">
              <a:extLst>
                <a:ext uri="{FF2B5EF4-FFF2-40B4-BE49-F238E27FC236}">
                  <a16:creationId xmlns:a16="http://schemas.microsoft.com/office/drawing/2014/main" id="{3BEA83E9-DA22-7164-1EB0-D140C9BA674A}"/>
                </a:ext>
              </a:extLst>
            </p:cNvPr>
            <p:cNvGrpSpPr/>
            <p:nvPr/>
          </p:nvGrpSpPr>
          <p:grpSpPr>
            <a:xfrm>
              <a:off x="-125676" y="1900743"/>
              <a:ext cx="6454388" cy="2703145"/>
              <a:chOff x="-125676" y="1900743"/>
              <a:chExt cx="6454388" cy="2703145"/>
            </a:xfrm>
          </p:grpSpPr>
          <p:sp>
            <p:nvSpPr>
              <p:cNvPr id="7" name="Freeform: Shape 6">
                <a:extLst>
                  <a:ext uri="{FF2B5EF4-FFF2-40B4-BE49-F238E27FC236}">
                    <a16:creationId xmlns:a16="http://schemas.microsoft.com/office/drawing/2014/main" id="{4C35878C-F917-FBD4-BD6F-38F2A147CF7B}"/>
                  </a:ext>
                </a:extLst>
              </p:cNvPr>
              <p:cNvSpPr/>
              <p:nvPr/>
            </p:nvSpPr>
            <p:spPr>
              <a:xfrm>
                <a:off x="1698500" y="2180572"/>
                <a:ext cx="2889684" cy="1144774"/>
              </a:xfrm>
              <a:custGeom>
                <a:avLst/>
                <a:gdLst>
                  <a:gd name="connsiteX0" fmla="*/ 2889684 w 2889684"/>
                  <a:gd name="connsiteY0" fmla="*/ 101382 h 1144774"/>
                  <a:gd name="connsiteX1" fmla="*/ 2088573 w 2889684"/>
                  <a:gd name="connsiteY1" fmla="*/ 85198 h 1144774"/>
                  <a:gd name="connsiteX2" fmla="*/ 1967192 w 2889684"/>
                  <a:gd name="connsiteY2" fmla="*/ 1023874 h 1144774"/>
                  <a:gd name="connsiteX3" fmla="*/ 1271277 w 2889684"/>
                  <a:gd name="connsiteY3" fmla="*/ 1023874 h 1144774"/>
                  <a:gd name="connsiteX4" fmla="*/ 1166081 w 2889684"/>
                  <a:gd name="connsiteY4" fmla="*/ 28554 h 1144774"/>
                  <a:gd name="connsiteX5" fmla="*/ 130300 w 2889684"/>
                  <a:gd name="connsiteY5" fmla="*/ 327959 h 1144774"/>
                  <a:gd name="connsiteX6" fmla="*/ 49380 w 2889684"/>
                  <a:gd name="connsiteY6" fmla="*/ 344143 h 114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9684" h="1144774">
                    <a:moveTo>
                      <a:pt x="2889684" y="101382"/>
                    </a:moveTo>
                    <a:cubicBezTo>
                      <a:pt x="2566003" y="16415"/>
                      <a:pt x="2242322" y="-68551"/>
                      <a:pt x="2088573" y="85198"/>
                    </a:cubicBezTo>
                    <a:cubicBezTo>
                      <a:pt x="1934824" y="238947"/>
                      <a:pt x="2103408" y="867428"/>
                      <a:pt x="1967192" y="1023874"/>
                    </a:cubicBezTo>
                    <a:cubicBezTo>
                      <a:pt x="1830976" y="1180320"/>
                      <a:pt x="1404795" y="1189761"/>
                      <a:pt x="1271277" y="1023874"/>
                    </a:cubicBezTo>
                    <a:cubicBezTo>
                      <a:pt x="1137759" y="857987"/>
                      <a:pt x="1356244" y="144540"/>
                      <a:pt x="1166081" y="28554"/>
                    </a:cubicBezTo>
                    <a:cubicBezTo>
                      <a:pt x="975918" y="-87432"/>
                      <a:pt x="316417" y="275361"/>
                      <a:pt x="130300" y="327959"/>
                    </a:cubicBezTo>
                    <a:cubicBezTo>
                      <a:pt x="-55817" y="380557"/>
                      <a:pt x="-3219" y="362350"/>
                      <a:pt x="49380" y="34414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09A8244-1473-68C1-3F4F-551AC4C11F86}"/>
                  </a:ext>
                </a:extLst>
              </p:cNvPr>
              <p:cNvSpPr/>
              <p:nvPr/>
            </p:nvSpPr>
            <p:spPr>
              <a:xfrm>
                <a:off x="2678464" y="3325346"/>
                <a:ext cx="1278542" cy="12785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C72A44-1040-C131-A56E-530A4DB5B088}"/>
                  </a:ext>
                </a:extLst>
              </p:cNvPr>
              <p:cNvSpPr txBox="1"/>
              <p:nvPr/>
            </p:nvSpPr>
            <p:spPr>
              <a:xfrm>
                <a:off x="2612054" y="3764562"/>
                <a:ext cx="1411361" cy="400110"/>
              </a:xfrm>
              <a:prstGeom prst="rect">
                <a:avLst/>
              </a:prstGeom>
              <a:noFill/>
            </p:spPr>
            <p:txBody>
              <a:bodyPr wrap="square" rtlCol="0">
                <a:spAutoFit/>
              </a:bodyPr>
              <a:lstStyle/>
              <a:p>
                <a:pPr algn="ctr"/>
                <a:r>
                  <a:rPr lang="en-US" altLang="zh-CN" sz="2000" dirty="0" err="1">
                    <a:latin typeface="Calibri" panose="020F0502020204030204" pitchFamily="34" charset="0"/>
                    <a:ea typeface="Calibri" panose="020F0502020204030204" pitchFamily="34" charset="0"/>
                    <a:cs typeface="Calibri" panose="020F0502020204030204" pitchFamily="34" charset="0"/>
                  </a:rPr>
                  <a:t>Microring</a:t>
                </a:r>
                <a:endParaRPr lang="en-US" altLang="zh-CN" sz="2000" dirty="0">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91DA70A-2E6E-72CD-DFEA-69F5D98DBE32}"/>
                  </a:ext>
                </a:extLst>
              </p:cNvPr>
              <p:cNvSpPr txBox="1"/>
              <p:nvPr/>
            </p:nvSpPr>
            <p:spPr>
              <a:xfrm>
                <a:off x="1731981" y="3028890"/>
                <a:ext cx="1411361" cy="400110"/>
              </a:xfrm>
              <a:prstGeom prst="rect">
                <a:avLst/>
              </a:prstGeom>
              <a:noFill/>
            </p:spPr>
            <p:txBody>
              <a:bodyPr wrap="square" rtlCol="0">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U taper</a:t>
                </a:r>
              </a:p>
            </p:txBody>
          </p:sp>
          <p:sp>
            <p:nvSpPr>
              <p:cNvPr id="15" name="Rectangle 14">
                <a:extLst>
                  <a:ext uri="{FF2B5EF4-FFF2-40B4-BE49-F238E27FC236}">
                    <a16:creationId xmlns:a16="http://schemas.microsoft.com/office/drawing/2014/main" id="{6A7AB1AB-CB9C-54D7-2715-E62BCF03BE9C}"/>
                  </a:ext>
                </a:extLst>
              </p:cNvPr>
              <p:cNvSpPr/>
              <p:nvPr/>
            </p:nvSpPr>
            <p:spPr>
              <a:xfrm rot="20668121">
                <a:off x="1101620" y="2527873"/>
                <a:ext cx="599759" cy="2121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3C37D8-5B91-8863-A64D-EB841F4F756F}"/>
                  </a:ext>
                </a:extLst>
              </p:cNvPr>
              <p:cNvSpPr txBox="1"/>
              <p:nvPr/>
            </p:nvSpPr>
            <p:spPr>
              <a:xfrm rot="20731535">
                <a:off x="677888" y="2123464"/>
                <a:ext cx="1411361" cy="400110"/>
              </a:xfrm>
              <a:prstGeom prst="rect">
                <a:avLst/>
              </a:prstGeom>
              <a:noFill/>
            </p:spPr>
            <p:txBody>
              <a:bodyPr wrap="square" rtlCol="0">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WDM</a:t>
                </a:r>
              </a:p>
            </p:txBody>
          </p:sp>
          <p:cxnSp>
            <p:nvCxnSpPr>
              <p:cNvPr id="18" name="Straight Connector 17">
                <a:extLst>
                  <a:ext uri="{FF2B5EF4-FFF2-40B4-BE49-F238E27FC236}">
                    <a16:creationId xmlns:a16="http://schemas.microsoft.com/office/drawing/2014/main" id="{FD37DC40-9394-A608-BDFD-896BDBF22763}"/>
                  </a:ext>
                </a:extLst>
              </p:cNvPr>
              <p:cNvCxnSpPr>
                <a:cxnSpLocks/>
              </p:cNvCxnSpPr>
              <p:nvPr/>
            </p:nvCxnSpPr>
            <p:spPr>
              <a:xfrm flipH="1">
                <a:off x="424766" y="2655598"/>
                <a:ext cx="674966" cy="22315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8F1F6D0-C3D3-F890-7433-FB9E4D8BECD4}"/>
                  </a:ext>
                </a:extLst>
              </p:cNvPr>
              <p:cNvCxnSpPr>
                <a:cxnSpLocks/>
              </p:cNvCxnSpPr>
              <p:nvPr/>
            </p:nvCxnSpPr>
            <p:spPr>
              <a:xfrm flipH="1">
                <a:off x="445766" y="2767175"/>
                <a:ext cx="674966" cy="22315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C447A38-E980-4A21-910A-50CC86FA9D76}"/>
                  </a:ext>
                </a:extLst>
              </p:cNvPr>
              <p:cNvSpPr txBox="1"/>
              <p:nvPr/>
            </p:nvSpPr>
            <p:spPr>
              <a:xfrm rot="20531818">
                <a:off x="179156" y="2938381"/>
                <a:ext cx="1411361" cy="369332"/>
              </a:xfrm>
              <a:prstGeom prst="rect">
                <a:avLst/>
              </a:prstGeom>
              <a:noFill/>
            </p:spPr>
            <p:txBody>
              <a:bodyPr wrap="square" rtlCol="0">
                <a:spAutoFit/>
              </a:bodyPr>
              <a:lstStyle/>
              <a:p>
                <a:pPr algn="ctr"/>
                <a:r>
                  <a:rPr lang="en-US" altLang="zh-CN" dirty="0">
                    <a:solidFill>
                      <a:srgbClr val="C00000"/>
                    </a:solidFill>
                    <a:latin typeface="Calibri" panose="020F0502020204030204" pitchFamily="34" charset="0"/>
                    <a:ea typeface="Calibri" panose="020F0502020204030204" pitchFamily="34" charset="0"/>
                    <a:cs typeface="Calibri" panose="020F0502020204030204" pitchFamily="34" charset="0"/>
                  </a:rPr>
                  <a:t>1064nm in</a:t>
                </a:r>
              </a:p>
            </p:txBody>
          </p:sp>
          <p:sp>
            <p:nvSpPr>
              <p:cNvPr id="23" name="TextBox 22">
                <a:extLst>
                  <a:ext uri="{FF2B5EF4-FFF2-40B4-BE49-F238E27FC236}">
                    <a16:creationId xmlns:a16="http://schemas.microsoft.com/office/drawing/2014/main" id="{AF1E6F9E-35D4-F8E4-4194-707EF7E8AAE5}"/>
                  </a:ext>
                </a:extLst>
              </p:cNvPr>
              <p:cNvSpPr txBox="1"/>
              <p:nvPr/>
            </p:nvSpPr>
            <p:spPr>
              <a:xfrm rot="20531818">
                <a:off x="-125676" y="2346324"/>
                <a:ext cx="1411361" cy="369332"/>
              </a:xfrm>
              <a:prstGeom prst="rect">
                <a:avLst/>
              </a:prstGeom>
              <a:noFill/>
            </p:spPr>
            <p:txBody>
              <a:bodyPr wrap="square" rtlCol="0">
                <a:spAutoFit/>
              </a:bodyPr>
              <a:lstStyle/>
              <a:p>
                <a:pPr algn="ctr"/>
                <a:r>
                  <a:rPr lang="en-US" altLang="zh-CN" dirty="0">
                    <a:solidFill>
                      <a:srgbClr val="00B050"/>
                    </a:solidFill>
                    <a:latin typeface="Calibri" panose="020F0502020204030204" pitchFamily="34" charset="0"/>
                    <a:ea typeface="Calibri" panose="020F0502020204030204" pitchFamily="34" charset="0"/>
                    <a:cs typeface="Calibri" panose="020F0502020204030204" pitchFamily="34" charset="0"/>
                  </a:rPr>
                  <a:t>532nm in</a:t>
                </a:r>
              </a:p>
            </p:txBody>
          </p:sp>
          <p:sp>
            <p:nvSpPr>
              <p:cNvPr id="24" name="Rectangle 23">
                <a:extLst>
                  <a:ext uri="{FF2B5EF4-FFF2-40B4-BE49-F238E27FC236}">
                    <a16:creationId xmlns:a16="http://schemas.microsoft.com/office/drawing/2014/main" id="{68A50579-5466-8FAA-702A-F02B23399912}"/>
                  </a:ext>
                </a:extLst>
              </p:cNvPr>
              <p:cNvSpPr/>
              <p:nvPr/>
            </p:nvSpPr>
            <p:spPr>
              <a:xfrm rot="1227632">
                <a:off x="4566276" y="2278706"/>
                <a:ext cx="599759" cy="2121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83FB164-F82B-391F-1C88-21E2456F4B1E}"/>
                  </a:ext>
                </a:extLst>
              </p:cNvPr>
              <p:cNvSpPr txBox="1"/>
              <p:nvPr/>
            </p:nvSpPr>
            <p:spPr>
              <a:xfrm rot="1204883">
                <a:off x="4258255" y="1900743"/>
                <a:ext cx="1411361" cy="400110"/>
              </a:xfrm>
              <a:prstGeom prst="rect">
                <a:avLst/>
              </a:prstGeom>
              <a:noFill/>
            </p:spPr>
            <p:txBody>
              <a:bodyPr wrap="square" rtlCol="0">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WDM</a:t>
                </a:r>
              </a:p>
            </p:txBody>
          </p:sp>
          <p:sp>
            <p:nvSpPr>
              <p:cNvPr id="26" name="TextBox 25">
                <a:extLst>
                  <a:ext uri="{FF2B5EF4-FFF2-40B4-BE49-F238E27FC236}">
                    <a16:creationId xmlns:a16="http://schemas.microsoft.com/office/drawing/2014/main" id="{F19960D2-BFFE-5AE5-A7B8-7BBC37501FBD}"/>
                  </a:ext>
                </a:extLst>
              </p:cNvPr>
              <p:cNvSpPr txBox="1"/>
              <p:nvPr/>
            </p:nvSpPr>
            <p:spPr>
              <a:xfrm rot="1446944">
                <a:off x="4917351" y="2763611"/>
                <a:ext cx="1411361" cy="369332"/>
              </a:xfrm>
              <a:prstGeom prst="rect">
                <a:avLst/>
              </a:prstGeom>
              <a:noFill/>
            </p:spPr>
            <p:txBody>
              <a:bodyPr wrap="square" rtlCol="0">
                <a:spAutoFit/>
              </a:bodyPr>
              <a:lstStyle/>
              <a:p>
                <a:pPr algn="ctr"/>
                <a:r>
                  <a:rPr lang="en-US" altLang="zh-CN" dirty="0">
                    <a:solidFill>
                      <a:srgbClr val="C00000"/>
                    </a:solidFill>
                    <a:latin typeface="Calibri" panose="020F0502020204030204" pitchFamily="34" charset="0"/>
                    <a:ea typeface="Calibri" panose="020F0502020204030204" pitchFamily="34" charset="0"/>
                    <a:cs typeface="Calibri" panose="020F0502020204030204" pitchFamily="34" charset="0"/>
                  </a:rPr>
                  <a:t>1064nm out</a:t>
                </a:r>
              </a:p>
            </p:txBody>
          </p:sp>
          <p:cxnSp>
            <p:nvCxnSpPr>
              <p:cNvPr id="28" name="Straight Connector 27">
                <a:extLst>
                  <a:ext uri="{FF2B5EF4-FFF2-40B4-BE49-F238E27FC236}">
                    <a16:creationId xmlns:a16="http://schemas.microsoft.com/office/drawing/2014/main" id="{5870305B-F8EF-E0E2-1BEF-43C082363066}"/>
                  </a:ext>
                </a:extLst>
              </p:cNvPr>
              <p:cNvCxnSpPr>
                <a:cxnSpLocks/>
              </p:cNvCxnSpPr>
              <p:nvPr/>
            </p:nvCxnSpPr>
            <p:spPr>
              <a:xfrm flipH="1" flipV="1">
                <a:off x="5184200" y="2421874"/>
                <a:ext cx="690618" cy="29601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280219D-0848-07FC-8EE7-6AB214AC9B1D}"/>
                  </a:ext>
                </a:extLst>
              </p:cNvPr>
              <p:cNvCxnSpPr>
                <a:cxnSpLocks/>
              </p:cNvCxnSpPr>
              <p:nvPr/>
            </p:nvCxnSpPr>
            <p:spPr>
              <a:xfrm flipH="1" flipV="1">
                <a:off x="5138345" y="2530655"/>
                <a:ext cx="679828" cy="2996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FA938A-3E0A-013F-4D13-144ACB814C4E}"/>
              </a:ext>
            </a:extLst>
          </p:cNvPr>
          <p:cNvSpPr txBox="1"/>
          <p:nvPr/>
        </p:nvSpPr>
        <p:spPr>
          <a:xfrm>
            <a:off x="6236802" y="4651255"/>
            <a:ext cx="5405373" cy="1015663"/>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1064nm: pump, write grating</a:t>
            </a:r>
          </a:p>
          <a:p>
            <a:pPr marL="342900" indent="-34290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532nm: seed, monitor resonance match</a:t>
            </a:r>
          </a:p>
          <a:p>
            <a:pPr marL="342900" indent="-34290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Heater: align resonances of two wavelength</a:t>
            </a:r>
          </a:p>
        </p:txBody>
      </p:sp>
      <p:grpSp>
        <p:nvGrpSpPr>
          <p:cNvPr id="42" name="Group 41">
            <a:extLst>
              <a:ext uri="{FF2B5EF4-FFF2-40B4-BE49-F238E27FC236}">
                <a16:creationId xmlns:a16="http://schemas.microsoft.com/office/drawing/2014/main" id="{5F39DD90-B64C-4455-9FE3-66FF3CEBFA2C}"/>
              </a:ext>
            </a:extLst>
          </p:cNvPr>
          <p:cNvGrpSpPr/>
          <p:nvPr/>
        </p:nvGrpSpPr>
        <p:grpSpPr>
          <a:xfrm>
            <a:off x="268965" y="1979803"/>
            <a:ext cx="5279960" cy="3780196"/>
            <a:chOff x="268965" y="1098958"/>
            <a:chExt cx="5279960" cy="3780196"/>
          </a:xfrm>
        </p:grpSpPr>
        <p:grpSp>
          <p:nvGrpSpPr>
            <p:cNvPr id="40" name="Group 39">
              <a:extLst>
                <a:ext uri="{FF2B5EF4-FFF2-40B4-BE49-F238E27FC236}">
                  <a16:creationId xmlns:a16="http://schemas.microsoft.com/office/drawing/2014/main" id="{9C24B604-4E12-E442-E182-508A5D6A8EE1}"/>
                </a:ext>
              </a:extLst>
            </p:cNvPr>
            <p:cNvGrpSpPr/>
            <p:nvPr/>
          </p:nvGrpSpPr>
          <p:grpSpPr>
            <a:xfrm>
              <a:off x="268965" y="1098958"/>
              <a:ext cx="5279960" cy="3780196"/>
              <a:chOff x="6755553" y="557135"/>
              <a:chExt cx="5279960" cy="3780196"/>
            </a:xfrm>
          </p:grpSpPr>
          <p:pic>
            <p:nvPicPr>
              <p:cNvPr id="35" name="Picture 34">
                <a:extLst>
                  <a:ext uri="{FF2B5EF4-FFF2-40B4-BE49-F238E27FC236}">
                    <a16:creationId xmlns:a16="http://schemas.microsoft.com/office/drawing/2014/main" id="{8A0E43C7-659D-E76C-D04F-CA4D06D5C68E}"/>
                  </a:ext>
                </a:extLst>
              </p:cNvPr>
              <p:cNvPicPr>
                <a:picLocks noChangeAspect="1"/>
              </p:cNvPicPr>
              <p:nvPr/>
            </p:nvPicPr>
            <p:blipFill>
              <a:blip r:embed="rId2"/>
              <a:stretch>
                <a:fillRect/>
              </a:stretch>
            </p:blipFill>
            <p:spPr>
              <a:xfrm>
                <a:off x="6755553" y="1212609"/>
                <a:ext cx="5235057" cy="2636092"/>
              </a:xfrm>
              <a:prstGeom prst="rect">
                <a:avLst/>
              </a:prstGeom>
            </p:spPr>
          </p:pic>
          <p:sp>
            <p:nvSpPr>
              <p:cNvPr id="36" name="Rectangle 35">
                <a:extLst>
                  <a:ext uri="{FF2B5EF4-FFF2-40B4-BE49-F238E27FC236}">
                    <a16:creationId xmlns:a16="http://schemas.microsoft.com/office/drawing/2014/main" id="{B7828B1C-BC53-2263-F415-9D781DE9001B}"/>
                  </a:ext>
                </a:extLst>
              </p:cNvPr>
              <p:cNvSpPr/>
              <p:nvPr/>
            </p:nvSpPr>
            <p:spPr>
              <a:xfrm>
                <a:off x="6755553" y="557135"/>
                <a:ext cx="5279960" cy="37801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C2B1AB33-4F60-28F8-5977-BC130DA77D2B}"/>
                </a:ext>
              </a:extLst>
            </p:cNvPr>
            <p:cNvSpPr txBox="1"/>
            <p:nvPr/>
          </p:nvSpPr>
          <p:spPr>
            <a:xfrm>
              <a:off x="2762555" y="4479044"/>
              <a:ext cx="2627107" cy="400110"/>
            </a:xfrm>
            <a:prstGeom prst="rect">
              <a:avLst/>
            </a:prstGeom>
            <a:noFill/>
          </p:spPr>
          <p:txBody>
            <a:bodyPr wrap="square" rtlCol="0">
              <a:spAutoFit/>
            </a:bodyPr>
            <a:lstStyle/>
            <a:p>
              <a:pPr algn="r"/>
              <a:r>
                <a:rPr lang="en-US" altLang="zh-CN" sz="2000" i="1" dirty="0">
                  <a:latin typeface="Calibri" panose="020F0502020204030204" pitchFamily="34" charset="0"/>
                  <a:ea typeface="Calibri" panose="020F0502020204030204" pitchFamily="34" charset="0"/>
                  <a:cs typeface="Calibri" panose="020F0502020204030204" pitchFamily="34" charset="0"/>
                </a:rPr>
                <a:t>2022 Nature Photon.</a:t>
              </a:r>
            </a:p>
          </p:txBody>
        </p:sp>
        <p:sp>
          <p:nvSpPr>
            <p:cNvPr id="41" name="TextBox 40">
              <a:extLst>
                <a:ext uri="{FF2B5EF4-FFF2-40B4-BE49-F238E27FC236}">
                  <a16:creationId xmlns:a16="http://schemas.microsoft.com/office/drawing/2014/main" id="{94417E6C-0EF1-90F1-90F1-8465AED51C2E}"/>
                </a:ext>
              </a:extLst>
            </p:cNvPr>
            <p:cNvSpPr txBox="1"/>
            <p:nvPr/>
          </p:nvSpPr>
          <p:spPr>
            <a:xfrm>
              <a:off x="411927" y="1189429"/>
              <a:ext cx="4994035" cy="400110"/>
            </a:xfrm>
            <a:prstGeom prst="rect">
              <a:avLst/>
            </a:prstGeom>
            <a:noFill/>
          </p:spPr>
          <p:txBody>
            <a:bodyPr wrap="square" rtlCol="0">
              <a:spAutoFit/>
            </a:bodyPr>
            <a:lstStyle/>
            <a:p>
              <a:pPr algn="ctr"/>
              <a:r>
                <a:rPr lang="en-US" sz="2000" dirty="0">
                  <a:latin typeface="Whitney-Semibold"/>
                </a:rPr>
                <a:t>Q</a:t>
              </a:r>
              <a:r>
                <a:rPr lang="en-US" sz="2000" b="0" i="0" u="none" strike="noStrike" baseline="0" dirty="0">
                  <a:latin typeface="Whitney-Semibold"/>
                </a:rPr>
                <a:t>uasi-phase-matching p</a:t>
              </a:r>
              <a:r>
                <a:rPr lang="en-US" altLang="zh-CN" sz="2000" b="0" i="0" u="none" strike="noStrike" baseline="0" dirty="0">
                  <a:latin typeface="Whitney-Semibold"/>
                </a:rPr>
                <a:t>hoto galvanic SHG</a:t>
              </a:r>
              <a:endParaRPr lang="en-US" altLang="zh-CN" sz="2400" i="1" dirty="0">
                <a:latin typeface="Calibri" panose="020F0502020204030204" pitchFamily="34" charset="0"/>
                <a:ea typeface="Calibri" panose="020F0502020204030204" pitchFamily="34" charset="0"/>
                <a:cs typeface="Calibri" panose="020F0502020204030204" pitchFamily="34" charset="0"/>
              </a:endParaRPr>
            </a:p>
          </p:txBody>
        </p:sp>
      </p:grpSp>
      <p:cxnSp>
        <p:nvCxnSpPr>
          <p:cNvPr id="44" name="Straight Arrow Connector 43">
            <a:extLst>
              <a:ext uri="{FF2B5EF4-FFF2-40B4-BE49-F238E27FC236}">
                <a16:creationId xmlns:a16="http://schemas.microsoft.com/office/drawing/2014/main" id="{EA2F2F6E-16ED-CDF1-0A77-D20296D96969}"/>
              </a:ext>
            </a:extLst>
          </p:cNvPr>
          <p:cNvCxnSpPr/>
          <p:nvPr/>
        </p:nvCxnSpPr>
        <p:spPr>
          <a:xfrm>
            <a:off x="9613804" y="3869901"/>
            <a:ext cx="436910" cy="245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5B9F06-995B-9EEE-DC27-0F16E54BFED9}"/>
              </a:ext>
            </a:extLst>
          </p:cNvPr>
          <p:cNvSpPr txBox="1"/>
          <p:nvPr/>
        </p:nvSpPr>
        <p:spPr>
          <a:xfrm>
            <a:off x="10009065" y="3978219"/>
            <a:ext cx="1921191" cy="400110"/>
          </a:xfrm>
          <a:prstGeom prst="rect">
            <a:avLst/>
          </a:prstGeom>
          <a:noFill/>
        </p:spPr>
        <p:txBody>
          <a:bodyPr wrap="square" rtlCol="0">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Heating by TEC</a:t>
            </a:r>
          </a:p>
        </p:txBody>
      </p:sp>
    </p:spTree>
    <p:extLst>
      <p:ext uri="{BB962C8B-B14F-4D97-AF65-F5344CB8AC3E}">
        <p14:creationId xmlns:p14="http://schemas.microsoft.com/office/powerpoint/2010/main" val="1381239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66E008-7373-5EFD-C9B3-202419EF6597}"/>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B1B6F816-AEB8-4EF8-64D3-DB33F62E086E}"/>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0ECC0F16-37CD-4313-E6C5-4B788448E3EE}"/>
              </a:ext>
            </a:extLst>
          </p:cNvPr>
          <p:cNvSpPr>
            <a:spLocks noGrp="1"/>
          </p:cNvSpPr>
          <p:nvPr>
            <p:ph type="sldNum" sz="quarter" idx="12"/>
          </p:nvPr>
        </p:nvSpPr>
        <p:spPr/>
        <p:txBody>
          <a:bodyPr/>
          <a:lstStyle/>
          <a:p>
            <a:fld id="{BA95BFDB-4AB5-4EB8-A7FD-FBD2047DF0CA}" type="slidenum">
              <a:rPr lang="zh-CN" altLang="en-US" smtClean="0"/>
              <a:t>38</a:t>
            </a:fld>
            <a:endParaRPr lang="zh-CN" altLang="en-US" dirty="0"/>
          </a:p>
        </p:txBody>
      </p:sp>
    </p:spTree>
    <p:extLst>
      <p:ext uri="{BB962C8B-B14F-4D97-AF65-F5344CB8AC3E}">
        <p14:creationId xmlns:p14="http://schemas.microsoft.com/office/powerpoint/2010/main" val="530379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CE42E8-3C50-6A65-E886-C138976C4C95}"/>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2CE6D75F-35A6-95E7-305F-CBACB9D49E88}"/>
              </a:ext>
            </a:extLst>
          </p:cNvPr>
          <p:cNvSpPr>
            <a:spLocks noGrp="1"/>
          </p:cNvSpPr>
          <p:nvPr>
            <p:ph type="sldNum" sz="quarter" idx="12"/>
          </p:nvPr>
        </p:nvSpPr>
        <p:spPr/>
        <p:txBody>
          <a:bodyPr/>
          <a:lstStyle/>
          <a:p>
            <a:fld id="{BA95BFDB-4AB5-4EB8-A7FD-FBD2047DF0CA}" type="slidenum">
              <a:rPr lang="zh-CN" altLang="en-US" smtClean="0"/>
              <a:t>39</a:t>
            </a:fld>
            <a:endParaRPr lang="zh-CN" altLang="en-US" dirty="0"/>
          </a:p>
        </p:txBody>
      </p:sp>
    </p:spTree>
    <p:extLst>
      <p:ext uri="{BB962C8B-B14F-4D97-AF65-F5344CB8AC3E}">
        <p14:creationId xmlns:p14="http://schemas.microsoft.com/office/powerpoint/2010/main" val="551119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EC9C5C8-2220-B223-E10F-9278E306E963}"/>
              </a:ext>
            </a:extLst>
          </p:cNvPr>
          <p:cNvSpPr>
            <a:spLocks noGrp="1"/>
          </p:cNvSpPr>
          <p:nvPr>
            <p:ph idx="1"/>
          </p:nvPr>
        </p:nvSpPr>
        <p:spPr>
          <a:xfrm>
            <a:off x="624805" y="1576758"/>
            <a:ext cx="10328399" cy="4673531"/>
          </a:xfrm>
        </p:spPr>
        <p:txBody>
          <a:bodyPr>
            <a:normAutofit/>
          </a:bodyPr>
          <a:lstStyle/>
          <a:p>
            <a:r>
              <a:rPr kumimoji="1" lang="en-US" altLang="zh-CN" dirty="0">
                <a:latin typeface="Chalkboard SE Light" panose="03050602040202020205" pitchFamily="66" charset="0"/>
              </a:rPr>
              <a:t>The wave equation with </a:t>
            </a:r>
            <a:r>
              <a:rPr kumimoji="1" lang="en-US" altLang="zh-CN" dirty="0" err="1">
                <a:latin typeface="Chalkboard SE Light" panose="03050602040202020205" pitchFamily="66" charset="0"/>
              </a:rPr>
              <a:t>χ</a:t>
            </a:r>
            <a:r>
              <a:rPr kumimoji="1" lang="en-US" altLang="zh-CN" baseline="30000" dirty="0">
                <a:latin typeface="Chalkboard SE Light" panose="03050602040202020205" pitchFamily="66" charset="0"/>
              </a:rPr>
              <a:t>(2) </a:t>
            </a:r>
            <a:r>
              <a:rPr kumimoji="1" lang="en-US" altLang="zh-CN" dirty="0">
                <a:latin typeface="Chalkboard SE Light" panose="03050602040202020205" pitchFamily="66" charset="0"/>
              </a:rPr>
              <a:t>nonlinearity: </a:t>
            </a:r>
          </a:p>
          <a:p>
            <a:endParaRPr kumimoji="1" lang="en-US" altLang="zh-CN" dirty="0"/>
          </a:p>
          <a:p>
            <a:endParaRPr kumimoji="1" lang="en-US" altLang="zh-CN" dirty="0"/>
          </a:p>
          <a:p>
            <a:endParaRPr kumimoji="1" lang="en-US" altLang="zh-CN" dirty="0"/>
          </a:p>
          <a:p>
            <a:r>
              <a:rPr kumimoji="1" lang="en-US" altLang="zh-CN" dirty="0">
                <a:latin typeface="Chalkboard SE Light" panose="03050602040202020205" pitchFamily="66" charset="0"/>
              </a:rPr>
              <a:t>Assumptions: </a:t>
            </a:r>
          </a:p>
          <a:p>
            <a:pPr lvl="1"/>
            <a:r>
              <a:rPr kumimoji="1" lang="en-US" altLang="zh-CN" dirty="0">
                <a:latin typeface="Chalkboard SE Light" panose="03050602040202020205" pitchFamily="66" charset="0"/>
              </a:rPr>
              <a:t>1: </a:t>
            </a:r>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2: 	Only SHG happens(other second order reactions does not)</a:t>
            </a:r>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3:</a:t>
            </a:r>
          </a:p>
          <a:p>
            <a:pPr lvl="1"/>
            <a:endParaRPr kumimoji="1" lang="en-US" altLang="zh-CN" dirty="0">
              <a:latin typeface="Chalkboard SE Light" panose="03050602040202020205" pitchFamily="66" charset="0"/>
            </a:endParaRPr>
          </a:p>
          <a:p>
            <a:pPr lvl="1"/>
            <a:endParaRPr kumimoji="1" lang="en-US" altLang="zh-CN" dirty="0">
              <a:latin typeface="Chalkboard SE Light" panose="03050602040202020205" pitchFamily="66" charset="0"/>
            </a:endParaRPr>
          </a:p>
          <a:p>
            <a:pPr lvl="1"/>
            <a:endParaRPr kumimoji="1" lang="zh-CN" altLang="en-US" dirty="0">
              <a:latin typeface="Chalkboard SE Light" panose="03050602040202020205" pitchFamily="66" charset="0"/>
            </a:endParaRPr>
          </a:p>
        </p:txBody>
      </p:sp>
      <p:sp>
        <p:nvSpPr>
          <p:cNvPr id="3" name="标题 2">
            <a:extLst>
              <a:ext uri="{FF2B5EF4-FFF2-40B4-BE49-F238E27FC236}">
                <a16:creationId xmlns:a16="http://schemas.microsoft.com/office/drawing/2014/main" id="{3AE067E4-103A-74E6-29A8-68B15EA68CC1}"/>
              </a:ext>
            </a:extLst>
          </p:cNvPr>
          <p:cNvSpPr>
            <a:spLocks noGrp="1"/>
          </p:cNvSpPr>
          <p:nvPr>
            <p:ph type="title"/>
          </p:nvPr>
        </p:nvSpPr>
        <p:spPr/>
        <p:txBody>
          <a:bodyPr/>
          <a:lstStyle/>
          <a:p>
            <a:r>
              <a:rPr kumimoji="1" lang="en-US" altLang="zh-CN" b="0" dirty="0">
                <a:latin typeface="Chalkboard SE Light" panose="03050602040202020205" pitchFamily="66" charset="0"/>
              </a:rPr>
              <a:t>Solve the amplitude of 2</a:t>
            </a:r>
            <a:r>
              <a:rPr kumimoji="1" lang="en-US" altLang="zh-CN" b="0" baseline="30000" dirty="0">
                <a:latin typeface="Chalkboard SE Light" panose="03050602040202020205" pitchFamily="66" charset="0"/>
              </a:rPr>
              <a:t>nd</a:t>
            </a:r>
            <a:r>
              <a:rPr kumimoji="1" lang="en-US" altLang="zh-CN" b="0" dirty="0">
                <a:latin typeface="Chalkboard SE Light" panose="03050602040202020205" pitchFamily="66" charset="0"/>
              </a:rPr>
              <a:t> harmonics: f(z)</a:t>
            </a:r>
            <a:endParaRPr kumimoji="1" lang="zh-CN" altLang="en-US" b="0" baseline="3000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789A3F48-EE16-F792-B842-0BBDB2D7B678}"/>
              </a:ext>
            </a:extLst>
          </p:cNvPr>
          <p:cNvSpPr>
            <a:spLocks noGrp="1"/>
          </p:cNvSpPr>
          <p:nvPr>
            <p:ph type="sldNum" sz="quarter" idx="12"/>
          </p:nvPr>
        </p:nvSpPr>
        <p:spPr>
          <a:xfrm>
            <a:off x="9451107" y="5885165"/>
            <a:ext cx="2743200" cy="365125"/>
          </a:xfrm>
        </p:spPr>
        <p:txBody>
          <a:bodyPr/>
          <a:lstStyle/>
          <a:p>
            <a:fld id="{BA95BFDB-4AB5-4EB8-A7FD-FBD2047DF0CA}" type="slidenum">
              <a:rPr lang="zh-CN" altLang="en-US" smtClean="0"/>
              <a:t>4</a:t>
            </a:fld>
            <a:endParaRPr lang="zh-CN" altLang="en-US" dirty="0"/>
          </a:p>
        </p:txBody>
      </p:sp>
      <p:pic>
        <p:nvPicPr>
          <p:cNvPr id="5" name="图片 4">
            <a:extLst>
              <a:ext uri="{FF2B5EF4-FFF2-40B4-BE49-F238E27FC236}">
                <a16:creationId xmlns:a16="http://schemas.microsoft.com/office/drawing/2014/main" id="{2022F652-1422-AEB3-AE40-30AC697F244F}"/>
              </a:ext>
            </a:extLst>
          </p:cNvPr>
          <p:cNvPicPr>
            <a:picLocks noChangeAspect="1"/>
          </p:cNvPicPr>
          <p:nvPr/>
        </p:nvPicPr>
        <p:blipFill>
          <a:blip r:embed="rId2"/>
          <a:stretch>
            <a:fillRect/>
          </a:stretch>
        </p:blipFill>
        <p:spPr>
          <a:xfrm>
            <a:off x="812006" y="2129545"/>
            <a:ext cx="5070599" cy="1289268"/>
          </a:xfrm>
          <a:prstGeom prst="rect">
            <a:avLst/>
          </a:prstGeom>
        </p:spPr>
      </p:pic>
      <p:pic>
        <p:nvPicPr>
          <p:cNvPr id="6" name="图片 5">
            <a:extLst>
              <a:ext uri="{FF2B5EF4-FFF2-40B4-BE49-F238E27FC236}">
                <a16:creationId xmlns:a16="http://schemas.microsoft.com/office/drawing/2014/main" id="{AAA9C8D0-3066-CFF5-3351-C1AFC34BB47D}"/>
              </a:ext>
            </a:extLst>
          </p:cNvPr>
          <p:cNvPicPr>
            <a:picLocks noChangeAspect="1"/>
          </p:cNvPicPr>
          <p:nvPr/>
        </p:nvPicPr>
        <p:blipFill>
          <a:blip r:embed="rId3"/>
          <a:stretch>
            <a:fillRect/>
          </a:stretch>
        </p:blipFill>
        <p:spPr>
          <a:xfrm>
            <a:off x="6277706" y="2274323"/>
            <a:ext cx="5070599" cy="906437"/>
          </a:xfrm>
          <a:prstGeom prst="rect">
            <a:avLst/>
          </a:prstGeom>
        </p:spPr>
      </p:pic>
      <p:pic>
        <p:nvPicPr>
          <p:cNvPr id="7" name="图片 6">
            <a:extLst>
              <a:ext uri="{FF2B5EF4-FFF2-40B4-BE49-F238E27FC236}">
                <a16:creationId xmlns:a16="http://schemas.microsoft.com/office/drawing/2014/main" id="{0D239612-2D4A-C940-E2C2-9523D70693C5}"/>
              </a:ext>
            </a:extLst>
          </p:cNvPr>
          <p:cNvPicPr>
            <a:picLocks noChangeAspect="1"/>
          </p:cNvPicPr>
          <p:nvPr/>
        </p:nvPicPr>
        <p:blipFill>
          <a:blip r:embed="rId4"/>
          <a:stretch>
            <a:fillRect/>
          </a:stretch>
        </p:blipFill>
        <p:spPr>
          <a:xfrm>
            <a:off x="2447006" y="4074307"/>
            <a:ext cx="4405642" cy="608374"/>
          </a:xfrm>
          <a:prstGeom prst="rect">
            <a:avLst/>
          </a:prstGeom>
        </p:spPr>
      </p:pic>
      <p:pic>
        <p:nvPicPr>
          <p:cNvPr id="9" name="图片 8">
            <a:extLst>
              <a:ext uri="{FF2B5EF4-FFF2-40B4-BE49-F238E27FC236}">
                <a16:creationId xmlns:a16="http://schemas.microsoft.com/office/drawing/2014/main" id="{1BB2666B-E182-5C77-E8BF-FE2695D82A0B}"/>
              </a:ext>
            </a:extLst>
          </p:cNvPr>
          <p:cNvPicPr>
            <a:picLocks noChangeAspect="1"/>
          </p:cNvPicPr>
          <p:nvPr/>
        </p:nvPicPr>
        <p:blipFill>
          <a:blip r:embed="rId5"/>
          <a:stretch>
            <a:fillRect/>
          </a:stretch>
        </p:blipFill>
        <p:spPr>
          <a:xfrm>
            <a:off x="2391506" y="5281242"/>
            <a:ext cx="7454859" cy="1094359"/>
          </a:xfrm>
          <a:prstGeom prst="rect">
            <a:avLst/>
          </a:prstGeom>
        </p:spPr>
      </p:pic>
    </p:spTree>
    <p:extLst>
      <p:ext uri="{BB962C8B-B14F-4D97-AF65-F5344CB8AC3E}">
        <p14:creationId xmlns:p14="http://schemas.microsoft.com/office/powerpoint/2010/main" val="11669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54A63D-68A3-A651-6055-0E6DEFC42E26}"/>
              </a:ext>
            </a:extLst>
          </p:cNvPr>
          <p:cNvSpPr>
            <a:spLocks noGrp="1"/>
          </p:cNvSpPr>
          <p:nvPr>
            <p:ph idx="1"/>
          </p:nvPr>
        </p:nvSpPr>
        <p:spPr>
          <a:xfrm>
            <a:off x="7394223" y="1680934"/>
            <a:ext cx="6008914" cy="4351338"/>
          </a:xfrm>
        </p:spPr>
        <p:txBody>
          <a:bodyPr>
            <a:normAutofit/>
          </a:bodyPr>
          <a:lstStyle/>
          <a:p>
            <a:r>
              <a:rPr lang="en-US" altLang="zh-CN" sz="2000" dirty="0">
                <a:latin typeface="Chalkboard SE" panose="03050602040202020205"/>
              </a:rPr>
              <a:t>NO</a:t>
            </a:r>
            <a:r>
              <a:rPr lang="en-US" altLang="zh-CN" sz="2000" dirty="0">
                <a:solidFill>
                  <a:schemeClr val="accent2"/>
                </a:solidFill>
                <a:latin typeface="Chalkboard SE" panose="03050602040202020205"/>
              </a:rPr>
              <a:t>M</a:t>
            </a:r>
            <a:r>
              <a:rPr lang="en-US" altLang="zh-CN" sz="2000" dirty="0">
                <a:latin typeface="Chalkboard SE" panose="03050602040202020205"/>
              </a:rPr>
              <a:t>V := Neutral Oxygen </a:t>
            </a:r>
            <a:r>
              <a:rPr lang="en-US" altLang="zh-CN" sz="2000" dirty="0">
                <a:solidFill>
                  <a:schemeClr val="accent2"/>
                </a:solidFill>
                <a:latin typeface="Chalkboard SE" panose="03050602040202020205"/>
              </a:rPr>
              <a:t>Mono</a:t>
            </a:r>
            <a:r>
              <a:rPr lang="en-US" altLang="zh-CN" sz="2000" dirty="0">
                <a:latin typeface="Chalkboard SE" panose="03050602040202020205"/>
              </a:rPr>
              <a:t>vacancy ; Donor ; absorb 5 </a:t>
            </a:r>
            <a:r>
              <a:rPr lang="en-US" altLang="zh-CN" sz="2000" dirty="0" err="1">
                <a:latin typeface="Chalkboard SE" panose="03050602040202020205"/>
              </a:rPr>
              <a:t>ev</a:t>
            </a:r>
            <a:endParaRPr lang="en-US" altLang="zh-CN" sz="2000" dirty="0">
              <a:latin typeface="Chalkboard SE" panose="03050602040202020205"/>
            </a:endParaRPr>
          </a:p>
          <a:p>
            <a:r>
              <a:rPr lang="en-US" altLang="zh-CN" sz="2000" dirty="0">
                <a:latin typeface="Chalkboard SE" panose="03050602040202020205"/>
              </a:rPr>
              <a:t>NO</a:t>
            </a:r>
            <a:r>
              <a:rPr lang="en-US" altLang="zh-CN" sz="2000" dirty="0">
                <a:solidFill>
                  <a:schemeClr val="accent2"/>
                </a:solidFill>
                <a:latin typeface="Chalkboard SE" panose="03050602040202020205"/>
              </a:rPr>
              <a:t>D</a:t>
            </a:r>
            <a:r>
              <a:rPr lang="en-US" altLang="zh-CN" sz="2000" dirty="0">
                <a:latin typeface="Chalkboard SE" panose="03050602040202020205"/>
              </a:rPr>
              <a:t>V := Neutral Oxygen </a:t>
            </a:r>
            <a:r>
              <a:rPr lang="en-US" altLang="zh-CN" sz="2000" dirty="0">
                <a:solidFill>
                  <a:schemeClr val="accent2"/>
                </a:solidFill>
                <a:latin typeface="Chalkboard SE" panose="03050602040202020205"/>
              </a:rPr>
              <a:t>Di</a:t>
            </a:r>
            <a:r>
              <a:rPr lang="en-US" altLang="zh-CN" sz="2000" dirty="0">
                <a:latin typeface="Chalkboard SE" panose="03050602040202020205"/>
              </a:rPr>
              <a:t>vacancy ; Donor ; emit 3.2/4.3 </a:t>
            </a:r>
            <a:r>
              <a:rPr lang="en-US" altLang="zh-CN" sz="2000" dirty="0" err="1">
                <a:latin typeface="Chalkboard SE" panose="03050602040202020205"/>
              </a:rPr>
              <a:t>ev</a:t>
            </a:r>
            <a:endParaRPr lang="en-US" altLang="zh-CN" sz="2000" dirty="0">
              <a:latin typeface="Chalkboard SE" panose="03050602040202020205"/>
            </a:endParaRPr>
          </a:p>
          <a:p>
            <a:r>
              <a:rPr lang="en-US" altLang="zh-CN" sz="2000" dirty="0">
                <a:latin typeface="Chalkboard SE" panose="03050602040202020205"/>
              </a:rPr>
              <a:t>Ge E’ := Germanium E' Center; Oxygen-deficient center; Donor; absorb 6.4ev</a:t>
            </a:r>
          </a:p>
          <a:p>
            <a:endParaRPr lang="en-US" altLang="zh-CN" sz="2000" dirty="0">
              <a:latin typeface="Chalkboard SE" panose="03050602040202020205"/>
            </a:endParaRPr>
          </a:p>
          <a:p>
            <a:r>
              <a:rPr lang="en-US" altLang="zh-CN" sz="2000" dirty="0">
                <a:latin typeface="Chalkboard SE" panose="03050602040202020205"/>
              </a:rPr>
              <a:t>GEC := Germanium Electron Center ; receiver ; absorb 4.4/5.8 </a:t>
            </a:r>
            <a:r>
              <a:rPr lang="en-US" altLang="zh-CN" sz="2000" dirty="0" err="1">
                <a:latin typeface="Chalkboard SE" panose="03050602040202020205"/>
              </a:rPr>
              <a:t>ev</a:t>
            </a:r>
            <a:endParaRPr lang="en-US" altLang="zh-CN" sz="2000" dirty="0">
              <a:latin typeface="Chalkboard SE" panose="03050602040202020205"/>
            </a:endParaRPr>
          </a:p>
          <a:p>
            <a:r>
              <a:rPr lang="en-US" altLang="zh-CN" sz="2000" dirty="0">
                <a:latin typeface="Chalkboard SE" panose="03050602040202020205"/>
              </a:rPr>
              <a:t>GLPC :=  germanium atom with a lone pair of electrons ; </a:t>
            </a:r>
            <a:r>
              <a:rPr lang="en-US" altLang="zh-CN" sz="2000" dirty="0" err="1">
                <a:latin typeface="Chalkboard SE" panose="03050602040202020205"/>
              </a:rPr>
              <a:t>recever</a:t>
            </a:r>
            <a:r>
              <a:rPr lang="en-US" altLang="zh-CN" sz="2000" dirty="0">
                <a:latin typeface="Chalkboard SE" panose="03050602040202020205"/>
              </a:rPr>
              <a:t> ; 5.16 </a:t>
            </a:r>
            <a:r>
              <a:rPr lang="en-US" altLang="zh-CN" sz="2000" dirty="0" err="1">
                <a:latin typeface="Chalkboard SE" panose="03050602040202020205"/>
              </a:rPr>
              <a:t>ev</a:t>
            </a:r>
            <a:endParaRPr lang="zh-CN" altLang="en-US" sz="2000" dirty="0">
              <a:latin typeface="Chalkboard SE" panose="03050602040202020205"/>
            </a:endParaRPr>
          </a:p>
        </p:txBody>
      </p:sp>
      <p:sp>
        <p:nvSpPr>
          <p:cNvPr id="3" name="标题 2">
            <a:extLst>
              <a:ext uri="{FF2B5EF4-FFF2-40B4-BE49-F238E27FC236}">
                <a16:creationId xmlns:a16="http://schemas.microsoft.com/office/drawing/2014/main" id="{8B3249A0-A265-4F10-5CD1-4E32D211B0BB}"/>
              </a:ext>
            </a:extLst>
          </p:cNvPr>
          <p:cNvSpPr>
            <a:spLocks noGrp="1"/>
          </p:cNvSpPr>
          <p:nvPr>
            <p:ph type="title"/>
          </p:nvPr>
        </p:nvSpPr>
        <p:spPr>
          <a:xfrm>
            <a:off x="6174726" y="168951"/>
            <a:ext cx="10515600" cy="584887"/>
          </a:xfrm>
        </p:spPr>
        <p:txBody>
          <a:bodyPr/>
          <a:lstStyle/>
          <a:p>
            <a:r>
              <a:rPr lang="en-US" altLang="zh-CN" b="0" dirty="0">
                <a:latin typeface="Chalkboard SE"/>
              </a:rPr>
              <a:t>Jargon Definition 2 </a:t>
            </a:r>
            <a:endParaRPr lang="zh-CN" altLang="en-US" b="0" dirty="0">
              <a:latin typeface="Chalkboard SE"/>
            </a:endParaRPr>
          </a:p>
        </p:txBody>
      </p:sp>
      <p:sp>
        <p:nvSpPr>
          <p:cNvPr id="4" name="灯片编号占位符 3">
            <a:extLst>
              <a:ext uri="{FF2B5EF4-FFF2-40B4-BE49-F238E27FC236}">
                <a16:creationId xmlns:a16="http://schemas.microsoft.com/office/drawing/2014/main" id="{2AB8F1E8-E19F-D8D0-41C8-CCD7ABC4C2EE}"/>
              </a:ext>
            </a:extLst>
          </p:cNvPr>
          <p:cNvSpPr>
            <a:spLocks noGrp="1"/>
          </p:cNvSpPr>
          <p:nvPr>
            <p:ph type="sldNum" sz="quarter" idx="12"/>
          </p:nvPr>
        </p:nvSpPr>
        <p:spPr/>
        <p:txBody>
          <a:bodyPr/>
          <a:lstStyle/>
          <a:p>
            <a:fld id="{BA95BFDB-4AB5-4EB8-A7FD-FBD2047DF0CA}" type="slidenum">
              <a:rPr lang="zh-CN" altLang="en-US" smtClean="0"/>
              <a:t>40</a:t>
            </a:fld>
            <a:endParaRPr lang="zh-CN" altLang="en-US" dirty="0"/>
          </a:p>
        </p:txBody>
      </p:sp>
      <p:pic>
        <p:nvPicPr>
          <p:cNvPr id="8" name="图片 7">
            <a:extLst>
              <a:ext uri="{FF2B5EF4-FFF2-40B4-BE49-F238E27FC236}">
                <a16:creationId xmlns:a16="http://schemas.microsoft.com/office/drawing/2014/main" id="{BCE03C09-9B3A-187F-8A5F-A4FECD73F0CB}"/>
              </a:ext>
            </a:extLst>
          </p:cNvPr>
          <p:cNvPicPr>
            <a:picLocks noChangeAspect="1"/>
          </p:cNvPicPr>
          <p:nvPr/>
        </p:nvPicPr>
        <p:blipFill>
          <a:blip r:embed="rId3"/>
          <a:stretch>
            <a:fillRect/>
          </a:stretch>
        </p:blipFill>
        <p:spPr>
          <a:xfrm>
            <a:off x="366131" y="168951"/>
            <a:ext cx="4964524" cy="2336235"/>
          </a:xfrm>
          <a:prstGeom prst="rect">
            <a:avLst/>
          </a:prstGeom>
        </p:spPr>
      </p:pic>
      <p:grpSp>
        <p:nvGrpSpPr>
          <p:cNvPr id="11" name="组合 10">
            <a:extLst>
              <a:ext uri="{FF2B5EF4-FFF2-40B4-BE49-F238E27FC236}">
                <a16:creationId xmlns:a16="http://schemas.microsoft.com/office/drawing/2014/main" id="{7039A848-B966-3C15-4C1C-8D18CEF721BE}"/>
              </a:ext>
            </a:extLst>
          </p:cNvPr>
          <p:cNvGrpSpPr/>
          <p:nvPr/>
        </p:nvGrpSpPr>
        <p:grpSpPr>
          <a:xfrm>
            <a:off x="366131" y="2495951"/>
            <a:ext cx="11027869" cy="4362049"/>
            <a:chOff x="164424" y="2495951"/>
            <a:chExt cx="11027869" cy="4362049"/>
          </a:xfrm>
        </p:grpSpPr>
        <p:pic>
          <p:nvPicPr>
            <p:cNvPr id="6" name="图片 5">
              <a:extLst>
                <a:ext uri="{FF2B5EF4-FFF2-40B4-BE49-F238E27FC236}">
                  <a16:creationId xmlns:a16="http://schemas.microsoft.com/office/drawing/2014/main" id="{627362AF-5DCD-600B-522F-525984751A17}"/>
                </a:ext>
              </a:extLst>
            </p:cNvPr>
            <p:cNvPicPr>
              <a:picLocks noChangeAspect="1"/>
            </p:cNvPicPr>
            <p:nvPr/>
          </p:nvPicPr>
          <p:blipFill rotWithShape="1">
            <a:blip r:embed="rId4"/>
            <a:srcRect b="36288"/>
            <a:stretch/>
          </p:blipFill>
          <p:spPr>
            <a:xfrm>
              <a:off x="164424" y="2495951"/>
              <a:ext cx="6174726" cy="4362049"/>
            </a:xfrm>
            <a:prstGeom prst="rect">
              <a:avLst/>
            </a:prstGeom>
          </p:spPr>
        </p:pic>
        <p:sp>
          <p:nvSpPr>
            <p:cNvPr id="10" name="文本框 9">
              <a:extLst>
                <a:ext uri="{FF2B5EF4-FFF2-40B4-BE49-F238E27FC236}">
                  <a16:creationId xmlns:a16="http://schemas.microsoft.com/office/drawing/2014/main" id="{6E96731C-AF8C-5E19-19A2-FBFC6B087362}"/>
                </a:ext>
              </a:extLst>
            </p:cNvPr>
            <p:cNvSpPr txBox="1"/>
            <p:nvPr/>
          </p:nvSpPr>
          <p:spPr>
            <a:xfrm>
              <a:off x="2848393" y="3291096"/>
              <a:ext cx="8343900" cy="461665"/>
            </a:xfrm>
            <a:prstGeom prst="rect">
              <a:avLst/>
            </a:prstGeom>
            <a:noFill/>
          </p:spPr>
          <p:txBody>
            <a:bodyPr wrap="square">
              <a:spAutoFit/>
            </a:bodyPr>
            <a:lstStyle/>
            <a:p>
              <a:r>
                <a:rPr lang="en-US" altLang="zh-CN" sz="2400" b="1" dirty="0">
                  <a:solidFill>
                    <a:schemeClr val="accent2"/>
                  </a:solidFill>
                  <a:latin typeface="Chalkboard SE" panose="03050602040202020205"/>
                </a:rPr>
                <a:t>5GeO</a:t>
              </a:r>
              <a:r>
                <a:rPr lang="en-US" altLang="zh-CN" sz="2400" b="1" baseline="-25000" dirty="0">
                  <a:solidFill>
                    <a:schemeClr val="accent2"/>
                  </a:solidFill>
                  <a:latin typeface="Chalkboard SE" panose="03050602040202020205"/>
                </a:rPr>
                <a:t>2</a:t>
              </a:r>
              <a:r>
                <a:rPr lang="en-US" altLang="zh-CN" sz="2400" b="1" dirty="0">
                  <a:solidFill>
                    <a:schemeClr val="accent2"/>
                  </a:solidFill>
                  <a:latin typeface="Chalkboard SE" panose="03050602040202020205"/>
                </a:rPr>
                <a:t>-95SiO</a:t>
              </a:r>
              <a:r>
                <a:rPr lang="en-US" altLang="zh-CN" sz="2400" b="1" baseline="-25000" dirty="0">
                  <a:solidFill>
                    <a:schemeClr val="accent2"/>
                  </a:solidFill>
                  <a:latin typeface="Chalkboard SE" panose="03050602040202020205"/>
                </a:rPr>
                <a:t>2</a:t>
              </a:r>
              <a:endParaRPr lang="zh-CN" altLang="en-US" sz="2400" b="1" baseline="-25000" dirty="0">
                <a:solidFill>
                  <a:schemeClr val="accent2"/>
                </a:solidFill>
                <a:latin typeface="Chalkboard SE" panose="03050602040202020205"/>
              </a:endParaRPr>
            </a:p>
          </p:txBody>
        </p:sp>
      </p:grpSp>
    </p:spTree>
    <p:extLst>
      <p:ext uri="{BB962C8B-B14F-4D97-AF65-F5344CB8AC3E}">
        <p14:creationId xmlns:p14="http://schemas.microsoft.com/office/powerpoint/2010/main" val="390162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9407E7-C8E7-0BCD-D075-9F1C85F93A17}"/>
              </a:ext>
            </a:extLst>
          </p:cNvPr>
          <p:cNvSpPr>
            <a:spLocks noGrp="1"/>
          </p:cNvSpPr>
          <p:nvPr>
            <p:ph type="title"/>
          </p:nvPr>
        </p:nvSpPr>
        <p:spPr/>
        <p:txBody>
          <a:bodyPr/>
          <a:lstStyle/>
          <a:p>
            <a:r>
              <a:rPr kumimoji="1" lang="en-US" altLang="zh-CN" b="0" dirty="0">
                <a:latin typeface="Chalkboard SE Light" panose="03050602040202020205" pitchFamily="66" charset="0"/>
              </a:rPr>
              <a:t>The solution</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57523AD1-9FF8-EFA2-8FB2-A7B2307A3953}"/>
              </a:ext>
            </a:extLst>
          </p:cNvPr>
          <p:cNvSpPr>
            <a:spLocks noGrp="1"/>
          </p:cNvSpPr>
          <p:nvPr>
            <p:ph type="sldNum" sz="quarter" idx="12"/>
          </p:nvPr>
        </p:nvSpPr>
        <p:spPr/>
        <p:txBody>
          <a:bodyPr/>
          <a:lstStyle/>
          <a:p>
            <a:fld id="{BA95BFDB-4AB5-4EB8-A7FD-FBD2047DF0CA}" type="slidenum">
              <a:rPr lang="zh-CN" altLang="en-US" smtClean="0"/>
              <a:t>5</a:t>
            </a:fld>
            <a:endParaRPr lang="zh-CN" altLang="en-US" dirty="0"/>
          </a:p>
        </p:txBody>
      </p:sp>
      <p:pic>
        <p:nvPicPr>
          <p:cNvPr id="10" name="图片 9">
            <a:extLst>
              <a:ext uri="{FF2B5EF4-FFF2-40B4-BE49-F238E27FC236}">
                <a16:creationId xmlns:a16="http://schemas.microsoft.com/office/drawing/2014/main" id="{6CB0CE87-A5D7-5C82-07EE-1E1FB5726DDC}"/>
              </a:ext>
            </a:extLst>
          </p:cNvPr>
          <p:cNvPicPr>
            <a:picLocks noChangeAspect="1"/>
          </p:cNvPicPr>
          <p:nvPr/>
        </p:nvPicPr>
        <p:blipFill rotWithShape="1">
          <a:blip r:embed="rId2"/>
          <a:srcRect l="21739" r="1"/>
          <a:stretch/>
        </p:blipFill>
        <p:spPr>
          <a:xfrm>
            <a:off x="6850868" y="1243776"/>
            <a:ext cx="4391976" cy="907364"/>
          </a:xfrm>
          <a:prstGeom prst="rect">
            <a:avLst/>
          </a:prstGeom>
        </p:spPr>
      </p:pic>
      <p:pic>
        <p:nvPicPr>
          <p:cNvPr id="11" name="图片 10">
            <a:extLst>
              <a:ext uri="{FF2B5EF4-FFF2-40B4-BE49-F238E27FC236}">
                <a16:creationId xmlns:a16="http://schemas.microsoft.com/office/drawing/2014/main" id="{426BAAC7-A766-EA16-F0AB-3A7D13AF3DDB}"/>
              </a:ext>
            </a:extLst>
          </p:cNvPr>
          <p:cNvPicPr>
            <a:picLocks noChangeAspect="1"/>
          </p:cNvPicPr>
          <p:nvPr/>
        </p:nvPicPr>
        <p:blipFill>
          <a:blip r:embed="rId3"/>
          <a:stretch>
            <a:fillRect/>
          </a:stretch>
        </p:blipFill>
        <p:spPr>
          <a:xfrm>
            <a:off x="5450309" y="2276455"/>
            <a:ext cx="1801023" cy="387515"/>
          </a:xfrm>
          <a:prstGeom prst="rect">
            <a:avLst/>
          </a:prstGeom>
        </p:spPr>
      </p:pic>
      <p:pic>
        <p:nvPicPr>
          <p:cNvPr id="12" name="图片 11">
            <a:extLst>
              <a:ext uri="{FF2B5EF4-FFF2-40B4-BE49-F238E27FC236}">
                <a16:creationId xmlns:a16="http://schemas.microsoft.com/office/drawing/2014/main" id="{C7E84F72-5F6F-5493-D929-47AC973C87C5}"/>
              </a:ext>
            </a:extLst>
          </p:cNvPr>
          <p:cNvPicPr>
            <a:picLocks noChangeAspect="1"/>
          </p:cNvPicPr>
          <p:nvPr/>
        </p:nvPicPr>
        <p:blipFill>
          <a:blip r:embed="rId4"/>
          <a:stretch>
            <a:fillRect/>
          </a:stretch>
        </p:blipFill>
        <p:spPr>
          <a:xfrm>
            <a:off x="7251332" y="2187835"/>
            <a:ext cx="1801023" cy="624412"/>
          </a:xfrm>
          <a:prstGeom prst="rect">
            <a:avLst/>
          </a:prstGeom>
        </p:spPr>
      </p:pic>
      <p:pic>
        <p:nvPicPr>
          <p:cNvPr id="22" name="图片 21">
            <a:extLst>
              <a:ext uri="{FF2B5EF4-FFF2-40B4-BE49-F238E27FC236}">
                <a16:creationId xmlns:a16="http://schemas.microsoft.com/office/drawing/2014/main" id="{AD474AD4-55D4-24E1-A6B7-1426B42127D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648" t="1" r="-18" b="-2629"/>
          <a:stretch/>
        </p:blipFill>
        <p:spPr>
          <a:xfrm>
            <a:off x="411049" y="1465573"/>
            <a:ext cx="4648393" cy="4622051"/>
          </a:xfrm>
          <a:prstGeom prst="rect">
            <a:avLst/>
          </a:prstGeom>
        </p:spPr>
      </p:pic>
      <p:sp>
        <p:nvSpPr>
          <p:cNvPr id="24" name="文本框 23">
            <a:extLst>
              <a:ext uri="{FF2B5EF4-FFF2-40B4-BE49-F238E27FC236}">
                <a16:creationId xmlns:a16="http://schemas.microsoft.com/office/drawing/2014/main" id="{1B0757E8-369D-7A2F-ECF5-14DF02204E6D}"/>
              </a:ext>
            </a:extLst>
          </p:cNvPr>
          <p:cNvSpPr txBox="1"/>
          <p:nvPr/>
        </p:nvSpPr>
        <p:spPr>
          <a:xfrm>
            <a:off x="6400800" y="1533665"/>
            <a:ext cx="6172313" cy="400110"/>
          </a:xfrm>
          <a:prstGeom prst="rect">
            <a:avLst/>
          </a:prstGeom>
          <a:noFill/>
        </p:spPr>
        <p:txBody>
          <a:bodyPr wrap="square">
            <a:spAutoFit/>
          </a:bodyPr>
          <a:lstStyle/>
          <a:p>
            <a:r>
              <a:rPr kumimoji="1" lang="en-US" altLang="zh-CN" sz="2000" dirty="0" err="1">
                <a:latin typeface="Chalkboard SE Light" panose="03050602040202020205" pitchFamily="66" charset="0"/>
              </a:rPr>
              <a:t>χ</a:t>
            </a:r>
            <a:r>
              <a:rPr kumimoji="1" lang="en-US" altLang="zh-CN" sz="2000" baseline="30000" dirty="0">
                <a:latin typeface="Chalkboard SE Light" panose="03050602040202020205" pitchFamily="66" charset="0"/>
              </a:rPr>
              <a:t>(2)</a:t>
            </a:r>
            <a:endParaRPr lang="zh-CN" altLang="en-US" sz="2000" dirty="0"/>
          </a:p>
        </p:txBody>
      </p:sp>
      <p:pic>
        <p:nvPicPr>
          <p:cNvPr id="25" name="图片 24">
            <a:extLst>
              <a:ext uri="{FF2B5EF4-FFF2-40B4-BE49-F238E27FC236}">
                <a16:creationId xmlns:a16="http://schemas.microsoft.com/office/drawing/2014/main" id="{A8B532B9-729C-92A2-4AE1-4266ADC3F496}"/>
              </a:ext>
            </a:extLst>
          </p:cNvPr>
          <p:cNvPicPr>
            <a:picLocks noChangeAspect="1"/>
          </p:cNvPicPr>
          <p:nvPr/>
        </p:nvPicPr>
        <p:blipFill rotWithShape="1">
          <a:blip r:embed="rId2"/>
          <a:srcRect r="76989"/>
          <a:stretch/>
        </p:blipFill>
        <p:spPr>
          <a:xfrm>
            <a:off x="5059442" y="1253504"/>
            <a:ext cx="1291379" cy="907364"/>
          </a:xfrm>
          <a:prstGeom prst="rect">
            <a:avLst/>
          </a:prstGeom>
        </p:spPr>
      </p:pic>
      <p:sp>
        <p:nvSpPr>
          <p:cNvPr id="26" name="内容占位符 1">
            <a:extLst>
              <a:ext uri="{FF2B5EF4-FFF2-40B4-BE49-F238E27FC236}">
                <a16:creationId xmlns:a16="http://schemas.microsoft.com/office/drawing/2014/main" id="{C09F84F4-A79D-D5FD-E01B-AC329E763002}"/>
              </a:ext>
            </a:extLst>
          </p:cNvPr>
          <p:cNvSpPr>
            <a:spLocks noGrp="1"/>
          </p:cNvSpPr>
          <p:nvPr>
            <p:ph idx="1"/>
          </p:nvPr>
        </p:nvSpPr>
        <p:spPr>
          <a:xfrm>
            <a:off x="5059442" y="2374684"/>
            <a:ext cx="7294686" cy="3933359"/>
          </a:xfrm>
        </p:spPr>
        <p:txBody>
          <a:bodyPr>
            <a:normAutofit/>
          </a:bodyPr>
          <a:lstStyle/>
          <a:p>
            <a:endParaRPr kumimoji="1" lang="en-US" altLang="zh-CN" dirty="0"/>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2</a:t>
            </a:r>
            <a:r>
              <a:rPr kumimoji="1" lang="en-US" altLang="zh-CN" baseline="30000" dirty="0">
                <a:latin typeface="Chalkboard SE Light" panose="03050602040202020205" pitchFamily="66" charset="0"/>
              </a:rPr>
              <a:t>nd</a:t>
            </a:r>
            <a:r>
              <a:rPr kumimoji="1" lang="en-US" altLang="zh-CN" dirty="0">
                <a:latin typeface="Chalkboard SE Light" panose="03050602040202020205" pitchFamily="66" charset="0"/>
              </a:rPr>
              <a:t> harmonics power </a:t>
            </a:r>
          </a:p>
          <a:p>
            <a:pPr lvl="2"/>
            <a:r>
              <a:rPr kumimoji="1" lang="en-US" altLang="zh-CN" sz="3200" dirty="0" err="1">
                <a:latin typeface="Chalkboard SE Light" panose="03050602040202020205" pitchFamily="66" charset="0"/>
              </a:rPr>
              <a:t>χ</a:t>
            </a:r>
            <a:r>
              <a:rPr kumimoji="1" lang="en-US" altLang="zh-CN" sz="3200" baseline="30000" dirty="0">
                <a:latin typeface="Chalkboard SE Light" panose="03050602040202020205" pitchFamily="66" charset="0"/>
              </a:rPr>
              <a:t>(2)  </a:t>
            </a:r>
          </a:p>
          <a:p>
            <a:pPr lvl="2"/>
            <a:endParaRPr kumimoji="1" lang="en-US" altLang="zh-CN" sz="3200" baseline="30000" dirty="0">
              <a:latin typeface="Chalkboard SE Light" panose="03050602040202020205" pitchFamily="66" charset="0"/>
            </a:endParaRPr>
          </a:p>
          <a:p>
            <a:pPr lvl="2"/>
            <a:r>
              <a:rPr kumimoji="1" lang="en-US" altLang="zh-CN" sz="3200" dirty="0">
                <a:latin typeface="Chalkboard SE Light" panose="03050602040202020205" pitchFamily="66" charset="0"/>
              </a:rPr>
              <a:t>Pump intensity</a:t>
            </a:r>
            <a:endParaRPr kumimoji="1" lang="en-US" altLang="zh-CN" sz="3200" baseline="30000" dirty="0">
              <a:latin typeface="Chalkboard SE Light" panose="03050602040202020205" pitchFamily="66" charset="0"/>
            </a:endParaRPr>
          </a:p>
          <a:p>
            <a:pPr lvl="2"/>
            <a:endParaRPr kumimoji="1" lang="en-US" altLang="zh-CN" sz="3200" baseline="30000" dirty="0">
              <a:latin typeface="Chalkboard SE Light" panose="03050602040202020205" pitchFamily="66" charset="0"/>
            </a:endParaRPr>
          </a:p>
          <a:p>
            <a:pPr lvl="2"/>
            <a:r>
              <a:rPr kumimoji="1" lang="en-US" altLang="zh-CN" sz="3200" dirty="0">
                <a:latin typeface="Chalkboard SE Light" panose="03050602040202020205" pitchFamily="66" charset="0"/>
              </a:rPr>
              <a:t>Phase ”</a:t>
            </a:r>
            <a:r>
              <a:rPr kumimoji="1" lang="en-US" altLang="zh-CN" sz="3200" dirty="0" err="1">
                <a:latin typeface="Chalkboard SE Light" panose="03050602040202020205" pitchFamily="66" charset="0"/>
              </a:rPr>
              <a:t>δ</a:t>
            </a:r>
            <a:r>
              <a:rPr kumimoji="1" lang="en-US" altLang="zh-CN" sz="3200" dirty="0">
                <a:latin typeface="Chalkboard SE Light" panose="03050602040202020205" pitchFamily="66" charset="0"/>
              </a:rPr>
              <a:t>” </a:t>
            </a:r>
          </a:p>
          <a:p>
            <a:pPr lvl="2"/>
            <a:endParaRPr kumimoji="1" lang="en-US" altLang="zh-CN" sz="2000" baseline="30000" dirty="0">
              <a:latin typeface="Chalkboard SE Light" panose="03050602040202020205" pitchFamily="66" charset="0"/>
            </a:endParaRPr>
          </a:p>
          <a:p>
            <a:pPr lvl="2"/>
            <a:endParaRPr lang="zh-CN" altLang="en-US" sz="2000" dirty="0"/>
          </a:p>
          <a:p>
            <a:pPr lvl="2"/>
            <a:endParaRPr kumimoji="1" lang="en-US" altLang="zh-CN" dirty="0">
              <a:latin typeface="Chalkboard SE Light" panose="03050602040202020205" pitchFamily="66" charset="0"/>
            </a:endParaRPr>
          </a:p>
          <a:p>
            <a:pPr lvl="2"/>
            <a:endParaRPr kumimoji="1" lang="en-US" altLang="zh-CN" dirty="0">
              <a:latin typeface="Chalkboard SE Light" panose="03050602040202020205" pitchFamily="66" charset="0"/>
            </a:endParaRPr>
          </a:p>
          <a:p>
            <a:pPr lvl="1"/>
            <a:endParaRPr kumimoji="1" lang="en-US" altLang="zh-CN" dirty="0">
              <a:latin typeface="Chalkboard SE Light" panose="03050602040202020205" pitchFamily="66" charset="0"/>
            </a:endParaRPr>
          </a:p>
          <a:p>
            <a:pPr marL="457200" lvl="1" indent="0">
              <a:buNone/>
            </a:pPr>
            <a:endParaRPr lang="zh-CN" altLang="en-US" sz="2400" dirty="0"/>
          </a:p>
        </p:txBody>
      </p:sp>
    </p:spTree>
    <p:extLst>
      <p:ext uri="{BB962C8B-B14F-4D97-AF65-F5344CB8AC3E}">
        <p14:creationId xmlns:p14="http://schemas.microsoft.com/office/powerpoint/2010/main" val="3630739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8179ED8-9BFD-C76E-0E2E-3B2A8B543240}"/>
              </a:ext>
            </a:extLst>
          </p:cNvPr>
          <p:cNvSpPr>
            <a:spLocks noGrp="1"/>
          </p:cNvSpPr>
          <p:nvPr>
            <p:ph type="title"/>
          </p:nvPr>
        </p:nvSpPr>
        <p:spPr/>
        <p:txBody>
          <a:bodyPr/>
          <a:lstStyle/>
          <a:p>
            <a:r>
              <a:rPr kumimoji="1" lang="en-US" altLang="zh-CN" b="0" dirty="0">
                <a:latin typeface="Chalkboard SE Light" panose="03050602040202020205" pitchFamily="66" charset="0"/>
              </a:rPr>
              <a:t>Quasi Phase Match</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904D7474-6E4C-03D9-4BAE-C18B452BABF0}"/>
              </a:ext>
            </a:extLst>
          </p:cNvPr>
          <p:cNvSpPr>
            <a:spLocks noGrp="1"/>
          </p:cNvSpPr>
          <p:nvPr>
            <p:ph type="sldNum" sz="quarter" idx="12"/>
          </p:nvPr>
        </p:nvSpPr>
        <p:spPr/>
        <p:txBody>
          <a:bodyPr/>
          <a:lstStyle/>
          <a:p>
            <a:fld id="{BA95BFDB-4AB5-4EB8-A7FD-FBD2047DF0CA}" type="slidenum">
              <a:rPr lang="zh-CN" altLang="en-US" smtClean="0"/>
              <a:t>6</a:t>
            </a:fld>
            <a:endParaRPr lang="zh-CN" altLang="en-US" dirty="0"/>
          </a:p>
        </p:txBody>
      </p:sp>
      <p:pic>
        <p:nvPicPr>
          <p:cNvPr id="6" name="图片 5">
            <a:extLst>
              <a:ext uri="{FF2B5EF4-FFF2-40B4-BE49-F238E27FC236}">
                <a16:creationId xmlns:a16="http://schemas.microsoft.com/office/drawing/2014/main" id="{149ACB06-69C9-7F5F-3EBC-EDC344FCDF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738" y="1301670"/>
            <a:ext cx="5072542" cy="3381695"/>
          </a:xfrm>
          <a:prstGeom prst="rect">
            <a:avLst/>
          </a:prstGeom>
        </p:spPr>
      </p:pic>
      <p:sp>
        <p:nvSpPr>
          <p:cNvPr id="9" name="内容占位符 1">
            <a:extLst>
              <a:ext uri="{FF2B5EF4-FFF2-40B4-BE49-F238E27FC236}">
                <a16:creationId xmlns:a16="http://schemas.microsoft.com/office/drawing/2014/main" id="{169CF426-86C1-6364-3B3E-B08CB34E21BC}"/>
              </a:ext>
            </a:extLst>
          </p:cNvPr>
          <p:cNvSpPr txBox="1">
            <a:spLocks/>
          </p:cNvSpPr>
          <p:nvPr/>
        </p:nvSpPr>
        <p:spPr>
          <a:xfrm>
            <a:off x="6016433" y="684851"/>
            <a:ext cx="5882640" cy="5243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dirty="0"/>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It is hard to match phase perfectly</a:t>
            </a:r>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When the phase misalignment goes above a threshold:</a:t>
            </a:r>
          </a:p>
          <a:p>
            <a:pPr lvl="2"/>
            <a:r>
              <a:rPr kumimoji="1" lang="en-US" altLang="zh-CN" dirty="0">
                <a:latin typeface="Chalkboard SE Light" panose="03050602040202020205" pitchFamily="66" charset="0"/>
              </a:rPr>
              <a:t>Oscillation between |w&gt; and |2w&gt; happens</a:t>
            </a:r>
          </a:p>
          <a:p>
            <a:pPr lvl="2"/>
            <a:r>
              <a:rPr kumimoji="1" lang="en-US" altLang="zh-CN" dirty="0">
                <a:latin typeface="Chalkboard SE Light" panose="03050602040202020205" pitchFamily="66" charset="0"/>
              </a:rPr>
              <a:t>SHG efficiency drops</a:t>
            </a:r>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In </a:t>
            </a:r>
            <a:r>
              <a:rPr kumimoji="1" lang="en-US" altLang="zh-CN" dirty="0" err="1">
                <a:latin typeface="Chalkboard SE Light" panose="03050602040202020205" pitchFamily="66" charset="0"/>
              </a:rPr>
              <a:t>LiN</a:t>
            </a:r>
            <a:r>
              <a:rPr kumimoji="1" lang="en-US" altLang="zh-CN" dirty="0">
                <a:latin typeface="Chalkboard SE Light" panose="03050602040202020205" pitchFamily="66" charset="0"/>
              </a:rPr>
              <a:t>, Quasi-Phase Match: </a:t>
            </a:r>
          </a:p>
          <a:p>
            <a:pPr lvl="2"/>
            <a:r>
              <a:rPr kumimoji="1" lang="en-US" altLang="zh-CN" dirty="0">
                <a:latin typeface="Chalkboard SE Light" panose="03050602040202020205" pitchFamily="66" charset="0"/>
              </a:rPr>
              <a:t>Manually flip the phase periodically by engineering the material</a:t>
            </a:r>
          </a:p>
          <a:p>
            <a:pPr marL="914400" lvl="2" indent="0">
              <a:buNone/>
            </a:pPr>
            <a:r>
              <a:rPr kumimoji="1" lang="en-US" altLang="zh-CN" dirty="0">
                <a:latin typeface="Chalkboard SE Light" panose="03050602040202020205" pitchFamily="66" charset="0"/>
              </a:rPr>
              <a:t>			</a:t>
            </a:r>
          </a:p>
          <a:p>
            <a:pPr lvl="2"/>
            <a:endParaRPr kumimoji="1" lang="en-US" altLang="zh-CN" baseline="30000" dirty="0">
              <a:latin typeface="Chalkboard SE Light" panose="03050602040202020205" pitchFamily="66" charset="0"/>
            </a:endParaRPr>
          </a:p>
          <a:p>
            <a:pPr lvl="2"/>
            <a:endParaRPr lang="zh-CN" altLang="en-US" dirty="0"/>
          </a:p>
          <a:p>
            <a:pPr lvl="2"/>
            <a:endParaRPr kumimoji="1" lang="en-US" altLang="zh-CN" dirty="0">
              <a:latin typeface="Chalkboard SE Light" panose="03050602040202020205" pitchFamily="66" charset="0"/>
            </a:endParaRPr>
          </a:p>
          <a:p>
            <a:pPr lvl="2"/>
            <a:endParaRPr kumimoji="1" lang="en-US" altLang="zh-CN" dirty="0">
              <a:latin typeface="Chalkboard SE Light" panose="03050602040202020205" pitchFamily="66" charset="0"/>
            </a:endParaRPr>
          </a:p>
          <a:p>
            <a:pPr lvl="1"/>
            <a:endParaRPr kumimoji="1" lang="en-US" altLang="zh-CN" dirty="0">
              <a:latin typeface="Chalkboard SE Light" panose="03050602040202020205" pitchFamily="66" charset="0"/>
            </a:endParaRPr>
          </a:p>
          <a:p>
            <a:pPr marL="457200" lvl="1" indent="0">
              <a:buFont typeface="Arial" panose="020B0604020202020204" pitchFamily="34" charset="0"/>
              <a:buNone/>
            </a:pPr>
            <a:endParaRPr lang="zh-CN" altLang="en-US" dirty="0"/>
          </a:p>
        </p:txBody>
      </p:sp>
      <p:pic>
        <p:nvPicPr>
          <p:cNvPr id="16" name="内容占位符 15">
            <a:extLst>
              <a:ext uri="{FF2B5EF4-FFF2-40B4-BE49-F238E27FC236}">
                <a16:creationId xmlns:a16="http://schemas.microsoft.com/office/drawing/2014/main" id="{C306EAC4-DF1A-6CD0-14E1-EDC50A1D8478}"/>
              </a:ext>
            </a:extLst>
          </p:cNvPr>
          <p:cNvPicPr>
            <a:picLocks noGrp="1" noChangeAspect="1"/>
          </p:cNvPicPr>
          <p:nvPr>
            <p:ph idx="1"/>
          </p:nvPr>
        </p:nvPicPr>
        <p:blipFill>
          <a:blip r:embed="rId3"/>
          <a:stretch>
            <a:fillRect/>
          </a:stretch>
        </p:blipFill>
        <p:spPr>
          <a:xfrm>
            <a:off x="1021080" y="4714480"/>
            <a:ext cx="3848100" cy="1962974"/>
          </a:xfrm>
          <a:prstGeom prst="rect">
            <a:avLst/>
          </a:prstGeom>
        </p:spPr>
      </p:pic>
    </p:spTree>
    <p:extLst>
      <p:ext uri="{BB962C8B-B14F-4D97-AF65-F5344CB8AC3E}">
        <p14:creationId xmlns:p14="http://schemas.microsoft.com/office/powerpoint/2010/main" val="354547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ABF3A88-808A-5DCF-6615-9CFDDB58C632}"/>
              </a:ext>
            </a:extLst>
          </p:cNvPr>
          <p:cNvSpPr>
            <a:spLocks noGrp="1"/>
          </p:cNvSpPr>
          <p:nvPr>
            <p:ph type="title"/>
          </p:nvPr>
        </p:nvSpPr>
        <p:spPr/>
        <p:txBody>
          <a:bodyPr/>
          <a:lstStyle/>
          <a:p>
            <a:r>
              <a:rPr kumimoji="1" lang="en-US" altLang="zh-CN" dirty="0"/>
              <a:t> </a:t>
            </a:r>
            <a:endParaRPr kumimoji="1" lang="zh-CN" altLang="en-US" dirty="0"/>
          </a:p>
        </p:txBody>
      </p:sp>
      <p:sp>
        <p:nvSpPr>
          <p:cNvPr id="4" name="灯片编号占位符 3">
            <a:extLst>
              <a:ext uri="{FF2B5EF4-FFF2-40B4-BE49-F238E27FC236}">
                <a16:creationId xmlns:a16="http://schemas.microsoft.com/office/drawing/2014/main" id="{1791486E-E445-BE82-DAB3-93F666F03B8A}"/>
              </a:ext>
            </a:extLst>
          </p:cNvPr>
          <p:cNvSpPr>
            <a:spLocks noGrp="1"/>
          </p:cNvSpPr>
          <p:nvPr>
            <p:ph type="sldNum" sz="quarter" idx="12"/>
          </p:nvPr>
        </p:nvSpPr>
        <p:spPr/>
        <p:txBody>
          <a:bodyPr/>
          <a:lstStyle/>
          <a:p>
            <a:fld id="{BA95BFDB-4AB5-4EB8-A7FD-FBD2047DF0CA}" type="slidenum">
              <a:rPr lang="zh-CN" altLang="en-US" smtClean="0"/>
              <a:t>7</a:t>
            </a:fld>
            <a:endParaRPr lang="zh-CN" altLang="en-US" dirty="0"/>
          </a:p>
        </p:txBody>
      </p:sp>
      <p:sp>
        <p:nvSpPr>
          <p:cNvPr id="7" name="文本框 6">
            <a:extLst>
              <a:ext uri="{FF2B5EF4-FFF2-40B4-BE49-F238E27FC236}">
                <a16:creationId xmlns:a16="http://schemas.microsoft.com/office/drawing/2014/main" id="{AC18660C-F6CE-B96B-2115-12C99828AA85}"/>
              </a:ext>
            </a:extLst>
          </p:cNvPr>
          <p:cNvSpPr txBox="1"/>
          <p:nvPr/>
        </p:nvSpPr>
        <p:spPr>
          <a:xfrm>
            <a:off x="831850" y="1959610"/>
            <a:ext cx="6877050" cy="3170099"/>
          </a:xfrm>
          <a:prstGeom prst="rect">
            <a:avLst/>
          </a:prstGeom>
          <a:noFill/>
        </p:spPr>
        <p:txBody>
          <a:bodyPr wrap="square" rtlCol="0">
            <a:spAutoFit/>
          </a:bodyPr>
          <a:lstStyle/>
          <a:p>
            <a:pPr>
              <a:lnSpc>
                <a:spcPct val="150000"/>
              </a:lnSpc>
            </a:pPr>
            <a:r>
              <a:rPr kumimoji="1" lang="en-US" altLang="zh-CN" sz="4000" dirty="0">
                <a:latin typeface="Chalkboard SE Light" panose="03050602040202020205" pitchFamily="66" charset="0"/>
              </a:rPr>
              <a:t>If material has no </a:t>
            </a:r>
            <a:r>
              <a:rPr kumimoji="1" lang="en-US" altLang="zh-CN" sz="4000" dirty="0" err="1">
                <a:latin typeface="Chalkboard SE Light" panose="03050602040202020205" pitchFamily="66" charset="0"/>
              </a:rPr>
              <a:t>χ</a:t>
            </a:r>
            <a:r>
              <a:rPr kumimoji="1" lang="en-US" altLang="zh-CN" sz="4000" baseline="30000" dirty="0">
                <a:latin typeface="Chalkboard SE Light" panose="03050602040202020205" pitchFamily="66" charset="0"/>
              </a:rPr>
              <a:t>(2) </a:t>
            </a:r>
            <a:r>
              <a:rPr kumimoji="1" lang="en-US" altLang="zh-CN" sz="4000" dirty="0">
                <a:latin typeface="Chalkboard SE Light" panose="03050602040202020205" pitchFamily="66" charset="0"/>
              </a:rPr>
              <a:t>naturally,</a:t>
            </a:r>
          </a:p>
          <a:p>
            <a:pPr>
              <a:lnSpc>
                <a:spcPct val="150000"/>
              </a:lnSpc>
            </a:pPr>
            <a:r>
              <a:rPr kumimoji="1" lang="en-US" altLang="zh-CN" sz="4000" dirty="0">
                <a:latin typeface="Chalkboard SE Light" panose="03050602040202020205" pitchFamily="66" charset="0"/>
              </a:rPr>
              <a:t>can I still generate SHG in it?</a:t>
            </a:r>
          </a:p>
          <a:p>
            <a:endParaRPr kumimoji="1" lang="en-US" altLang="zh-CN" sz="4000" dirty="0">
              <a:latin typeface="Chalkboard SE Light" panose="03050602040202020205" pitchFamily="66" charset="0"/>
            </a:endParaRPr>
          </a:p>
          <a:p>
            <a:endParaRPr kumimoji="1" lang="zh-CN" altLang="en-US" sz="4000" dirty="0">
              <a:latin typeface="Chalkboard SE Light" panose="03050602040202020205" pitchFamily="66" charset="0"/>
            </a:endParaRPr>
          </a:p>
        </p:txBody>
      </p:sp>
      <p:sp>
        <p:nvSpPr>
          <p:cNvPr id="9" name="标题 2">
            <a:extLst>
              <a:ext uri="{FF2B5EF4-FFF2-40B4-BE49-F238E27FC236}">
                <a16:creationId xmlns:a16="http://schemas.microsoft.com/office/drawing/2014/main" id="{19D53675-C019-3813-BBDA-E96921F44EE7}"/>
              </a:ext>
            </a:extLst>
          </p:cNvPr>
          <p:cNvSpPr txBox="1">
            <a:spLocks/>
          </p:cNvSpPr>
          <p:nvPr/>
        </p:nvSpPr>
        <p:spPr>
          <a:xfrm>
            <a:off x="437604" y="336608"/>
            <a:ext cx="10515600" cy="584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E57536"/>
                </a:solidFill>
                <a:latin typeface="Calibri" panose="020F0502020204030204" pitchFamily="34" charset="0"/>
                <a:ea typeface="+mj-ea"/>
                <a:cs typeface="Calibri" panose="020F0502020204030204" pitchFamily="34" charset="0"/>
              </a:defRPr>
            </a:lvl1pPr>
          </a:lstStyle>
          <a:p>
            <a:endParaRPr kumimoji="1" lang="zh-CN" altLang="en-US" b="0" dirty="0">
              <a:latin typeface="Chalkboard SE Light" panose="03050602040202020205" pitchFamily="66" charset="0"/>
            </a:endParaRPr>
          </a:p>
        </p:txBody>
      </p:sp>
    </p:spTree>
    <p:extLst>
      <p:ext uri="{BB962C8B-B14F-4D97-AF65-F5344CB8AC3E}">
        <p14:creationId xmlns:p14="http://schemas.microsoft.com/office/powerpoint/2010/main" val="81291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1802E91-F98D-8DF9-C843-5F056251331A}"/>
              </a:ext>
            </a:extLst>
          </p:cNvPr>
          <p:cNvSpPr>
            <a:spLocks noGrp="1"/>
          </p:cNvSpPr>
          <p:nvPr>
            <p:ph type="title"/>
          </p:nvPr>
        </p:nvSpPr>
        <p:spPr/>
        <p:txBody>
          <a:bodyPr/>
          <a:lstStyle/>
          <a:p>
            <a:r>
              <a:rPr kumimoji="1" lang="en-US" altLang="zh-CN" b="0" dirty="0">
                <a:latin typeface="Chalkboard SE Light" panose="03050602040202020205" pitchFamily="66" charset="0"/>
              </a:rPr>
              <a:t>Susceptibility in tensor notation</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E9C892F8-B6C8-BC44-6657-4A1F844025FD}"/>
              </a:ext>
            </a:extLst>
          </p:cNvPr>
          <p:cNvSpPr>
            <a:spLocks noGrp="1"/>
          </p:cNvSpPr>
          <p:nvPr>
            <p:ph type="sldNum" sz="quarter" idx="12"/>
          </p:nvPr>
        </p:nvSpPr>
        <p:spPr/>
        <p:txBody>
          <a:bodyPr/>
          <a:lstStyle/>
          <a:p>
            <a:fld id="{BA95BFDB-4AB5-4EB8-A7FD-FBD2047DF0CA}" type="slidenum">
              <a:rPr lang="zh-CN" altLang="en-US" smtClean="0"/>
              <a:t>8</a:t>
            </a:fld>
            <a:endParaRPr lang="zh-CN" altLang="en-US" dirty="0"/>
          </a:p>
        </p:txBody>
      </p:sp>
      <p:pic>
        <p:nvPicPr>
          <p:cNvPr id="6" name="图片 5">
            <a:extLst>
              <a:ext uri="{FF2B5EF4-FFF2-40B4-BE49-F238E27FC236}">
                <a16:creationId xmlns:a16="http://schemas.microsoft.com/office/drawing/2014/main" id="{8AA4BBF5-0EB2-9982-FAEB-1108E3C5D8A3}"/>
              </a:ext>
            </a:extLst>
          </p:cNvPr>
          <p:cNvPicPr>
            <a:picLocks noChangeAspect="1"/>
          </p:cNvPicPr>
          <p:nvPr/>
        </p:nvPicPr>
        <p:blipFill>
          <a:blip r:embed="rId3"/>
          <a:stretch>
            <a:fillRect/>
          </a:stretch>
        </p:blipFill>
        <p:spPr>
          <a:xfrm>
            <a:off x="828232" y="1239424"/>
            <a:ext cx="9493058" cy="1224572"/>
          </a:xfrm>
          <a:prstGeom prst="rect">
            <a:avLst/>
          </a:prstGeom>
        </p:spPr>
      </p:pic>
      <p:sp>
        <p:nvSpPr>
          <p:cNvPr id="2" name="内容占位符 1">
            <a:extLst>
              <a:ext uri="{FF2B5EF4-FFF2-40B4-BE49-F238E27FC236}">
                <a16:creationId xmlns:a16="http://schemas.microsoft.com/office/drawing/2014/main" id="{4BA387B4-9B64-6863-B9A4-155ACBFD21BB}"/>
              </a:ext>
            </a:extLst>
          </p:cNvPr>
          <p:cNvSpPr>
            <a:spLocks noGrp="1"/>
          </p:cNvSpPr>
          <p:nvPr>
            <p:ph idx="1"/>
          </p:nvPr>
        </p:nvSpPr>
        <p:spPr>
          <a:xfrm>
            <a:off x="803910" y="2429801"/>
            <a:ext cx="10408920" cy="3850032"/>
          </a:xfrm>
        </p:spPr>
        <p:txBody>
          <a:bodyPr>
            <a:normAutofit/>
          </a:bodyPr>
          <a:lstStyle/>
          <a:p>
            <a:pPr>
              <a:lnSpc>
                <a:spcPct val="130000"/>
              </a:lnSpc>
            </a:pPr>
            <a:r>
              <a:rPr kumimoji="1" lang="en-US" altLang="zh-CN" sz="2800" dirty="0" err="1">
                <a:latin typeface="Chalkboard SE Light" panose="03050602040202020205" pitchFamily="66" charset="0"/>
              </a:rPr>
              <a:t>χ</a:t>
            </a:r>
            <a:r>
              <a:rPr kumimoji="1" lang="en-US" altLang="zh-CN" sz="2800" baseline="30000" dirty="0">
                <a:latin typeface="Chalkboard SE Light" panose="03050602040202020205" pitchFamily="66" charset="0"/>
              </a:rPr>
              <a:t>(</a:t>
            </a:r>
            <a:r>
              <a:rPr kumimoji="1" lang="en-US" altLang="zh-CN" baseline="30000" dirty="0">
                <a:latin typeface="Chalkboard SE Light" panose="03050602040202020205" pitchFamily="66" charset="0"/>
              </a:rPr>
              <a:t>n</a:t>
            </a:r>
            <a:r>
              <a:rPr kumimoji="1" lang="en-US" altLang="zh-CN" sz="2800" baseline="30000" dirty="0">
                <a:latin typeface="Chalkboard SE Light" panose="03050602040202020205" pitchFamily="66" charset="0"/>
              </a:rPr>
              <a:t>) </a:t>
            </a:r>
            <a:r>
              <a:rPr kumimoji="1" lang="en-US" altLang="zh-CN" sz="2800" dirty="0">
                <a:latin typeface="Chalkboard SE Light" panose="03050602040202020205" pitchFamily="66" charset="0"/>
              </a:rPr>
              <a:t>is an (n+1) tensor</a:t>
            </a:r>
            <a:endParaRPr kumimoji="1" lang="en-US" altLang="zh-CN" dirty="0">
              <a:latin typeface="Chalkboard SE Light" panose="03050602040202020205" pitchFamily="66" charset="0"/>
            </a:endParaRPr>
          </a:p>
          <a:p>
            <a:pPr>
              <a:lnSpc>
                <a:spcPct val="130000"/>
              </a:lnSpc>
            </a:pPr>
            <a:r>
              <a:rPr kumimoji="1" lang="en-US" altLang="zh-CN" sz="2800" dirty="0">
                <a:latin typeface="Chalkboard SE Light" panose="03050602040202020205" pitchFamily="66" charset="0"/>
              </a:rPr>
              <a:t>From pure tensor contraction: </a:t>
            </a:r>
            <a:endParaRPr kumimoji="1" lang="en-US" altLang="zh-CN" dirty="0">
              <a:latin typeface="Chalkboard SE Light" panose="03050602040202020205" pitchFamily="66" charset="0"/>
            </a:endParaRPr>
          </a:p>
          <a:p>
            <a:pPr lvl="1">
              <a:lnSpc>
                <a:spcPct val="130000"/>
              </a:lnSpc>
            </a:pPr>
            <a:r>
              <a:rPr kumimoji="1" lang="en-US" altLang="zh-CN" sz="2400" dirty="0" err="1">
                <a:latin typeface="Chalkboard SE Light" panose="03050602040202020205" pitchFamily="66" charset="0"/>
              </a:rPr>
              <a:t>χ</a:t>
            </a:r>
            <a:r>
              <a:rPr kumimoji="1" lang="en-US" altLang="zh-CN" sz="2400" baseline="30000" dirty="0">
                <a:latin typeface="Chalkboard SE Light" panose="03050602040202020205" pitchFamily="66" charset="0"/>
              </a:rPr>
              <a:t>(2)</a:t>
            </a:r>
            <a:r>
              <a:rPr kumimoji="1" lang="en-US" altLang="zh-CN" sz="2400" baseline="-25000" dirty="0">
                <a:latin typeface="Chalkboard SE Light" panose="03050602040202020205" pitchFamily="66" charset="0"/>
              </a:rPr>
              <a:t>fake</a:t>
            </a:r>
            <a:r>
              <a:rPr kumimoji="1" lang="en-US" altLang="zh-CN" baseline="-25000" dirty="0">
                <a:latin typeface="Chalkboard SE Light" panose="03050602040202020205" pitchFamily="66" charset="0"/>
              </a:rPr>
              <a:t> </a:t>
            </a:r>
            <a:r>
              <a:rPr kumimoji="1" lang="en-US" altLang="zh-CN" dirty="0">
                <a:latin typeface="Chalkboard SE Light" panose="03050602040202020205" pitchFamily="66" charset="0"/>
              </a:rPr>
              <a:t>= </a:t>
            </a:r>
            <a:r>
              <a:rPr kumimoji="1" lang="en-US" altLang="zh-CN" sz="2400" dirty="0" err="1">
                <a:latin typeface="Chalkboard SE Light" panose="03050602040202020205" pitchFamily="66" charset="0"/>
              </a:rPr>
              <a:t>χ</a:t>
            </a:r>
            <a:r>
              <a:rPr kumimoji="1" lang="en-US" altLang="zh-CN" sz="2400" baseline="-25000" dirty="0" err="1">
                <a:latin typeface="Chalkboard SE Light" panose="03050602040202020205" pitchFamily="66" charset="0"/>
              </a:rPr>
              <a:t>i</a:t>
            </a:r>
            <a:r>
              <a:rPr kumimoji="1" lang="en-US" altLang="zh-CN" sz="2400" baseline="30000" dirty="0" err="1">
                <a:latin typeface="Chalkboard SE Light" panose="03050602040202020205" pitchFamily="66" charset="0"/>
              </a:rPr>
              <a:t>jk</a:t>
            </a:r>
            <a:r>
              <a:rPr kumimoji="1" lang="en-US" altLang="zh-CN" baseline="-25000" dirty="0" err="1">
                <a:latin typeface="Chalkboard SE Light" panose="03050602040202020205" pitchFamily="66" charset="0"/>
              </a:rPr>
              <a:t>fake</a:t>
            </a:r>
            <a:r>
              <a:rPr kumimoji="1" lang="en-US" altLang="zh-CN" sz="2400" baseline="-25000" dirty="0">
                <a:latin typeface="Chalkboard SE Light" panose="03050602040202020205" pitchFamily="66" charset="0"/>
              </a:rPr>
              <a:t> </a:t>
            </a:r>
            <a:r>
              <a:rPr kumimoji="1" lang="en-US" altLang="zh-CN" sz="2400" dirty="0">
                <a:latin typeface="Chalkboard SE Light" panose="03050602040202020205" pitchFamily="66" charset="0"/>
              </a:rPr>
              <a:t>= </a:t>
            </a:r>
            <a:r>
              <a:rPr kumimoji="1" lang="en-US" altLang="zh-CN" sz="2400" dirty="0" err="1">
                <a:latin typeface="Chalkboard SE Light" panose="03050602040202020205" pitchFamily="66" charset="0"/>
              </a:rPr>
              <a:t>χ</a:t>
            </a:r>
            <a:r>
              <a:rPr kumimoji="1" lang="en-US" altLang="zh-CN" sz="2400" baseline="-25000" dirty="0" err="1">
                <a:latin typeface="Chalkboard SE Light" panose="03050602040202020205" pitchFamily="66" charset="0"/>
              </a:rPr>
              <a:t>i</a:t>
            </a:r>
            <a:r>
              <a:rPr kumimoji="1" lang="en-US" altLang="zh-CN" sz="2400" baseline="30000" dirty="0" err="1">
                <a:latin typeface="Chalkboard SE Light" panose="03050602040202020205" pitchFamily="66" charset="0"/>
              </a:rPr>
              <a:t>jkl</a:t>
            </a:r>
            <a:r>
              <a:rPr kumimoji="1" lang="en-US" altLang="zh-CN" sz="2400" dirty="0">
                <a:latin typeface="Chalkboard SE Light" panose="03050602040202020205" pitchFamily="66" charset="0"/>
              </a:rPr>
              <a:t> E</a:t>
            </a:r>
            <a:r>
              <a:rPr kumimoji="1" lang="en-US" altLang="zh-CN" sz="2400" baseline="-25000" dirty="0">
                <a:latin typeface="Chalkboard SE Light" panose="03050602040202020205" pitchFamily="66" charset="0"/>
              </a:rPr>
              <a:t>l</a:t>
            </a:r>
            <a:endParaRPr kumimoji="1" lang="en-US" altLang="zh-CN" baseline="30000" dirty="0">
              <a:latin typeface="Chalkboard SE Light" panose="03050602040202020205" pitchFamily="66" charset="0"/>
            </a:endParaRPr>
          </a:p>
          <a:p>
            <a:pPr lvl="1">
              <a:lnSpc>
                <a:spcPct val="130000"/>
              </a:lnSpc>
            </a:pPr>
            <a:endParaRPr kumimoji="1" lang="en-US" altLang="zh-CN" baseline="-25000" dirty="0">
              <a:latin typeface="Chalkboard SE Light" panose="03050602040202020205" pitchFamily="66" charset="0"/>
            </a:endParaRPr>
          </a:p>
          <a:p>
            <a:pPr lvl="1">
              <a:lnSpc>
                <a:spcPct val="130000"/>
              </a:lnSpc>
            </a:pPr>
            <a:r>
              <a:rPr kumimoji="1" lang="en-US" altLang="zh-CN" sz="2400" dirty="0" err="1">
                <a:latin typeface="Chalkboard SE Light" panose="03050602040202020205" pitchFamily="66" charset="0"/>
              </a:rPr>
              <a:t>χ</a:t>
            </a:r>
            <a:r>
              <a:rPr kumimoji="1" lang="en-US" altLang="zh-CN" sz="2400" baseline="30000" dirty="0">
                <a:latin typeface="Chalkboard SE Light" panose="03050602040202020205" pitchFamily="66" charset="0"/>
              </a:rPr>
              <a:t>(2)</a:t>
            </a:r>
            <a:r>
              <a:rPr kumimoji="1" lang="en-US" altLang="zh-CN" sz="2400" baseline="-25000" dirty="0">
                <a:latin typeface="Chalkboard SE Light" panose="03050602040202020205" pitchFamily="66" charset="0"/>
              </a:rPr>
              <a:t> </a:t>
            </a:r>
            <a:r>
              <a:rPr kumimoji="1" lang="en-US" altLang="zh-CN" dirty="0">
                <a:latin typeface="Chalkboard SE Light" panose="03050602040202020205" pitchFamily="66" charset="0"/>
              </a:rPr>
              <a:t>could be constructed by any (2+n) tensor with n static E-field</a:t>
            </a:r>
          </a:p>
          <a:p>
            <a:pPr lvl="1">
              <a:lnSpc>
                <a:spcPct val="130000"/>
              </a:lnSpc>
            </a:pPr>
            <a:endParaRPr kumimoji="1" lang="en-US" altLang="zh-CN" baseline="-25000" dirty="0">
              <a:latin typeface="Chalkboard SE Light" panose="03050602040202020205" pitchFamily="66" charset="0"/>
            </a:endParaRPr>
          </a:p>
          <a:p>
            <a:pPr lvl="1">
              <a:lnSpc>
                <a:spcPct val="130000"/>
              </a:lnSpc>
            </a:pPr>
            <a:r>
              <a:rPr kumimoji="1" lang="en-US" altLang="zh-CN" dirty="0">
                <a:latin typeface="Chalkboard SE Light" panose="03050602040202020205" pitchFamily="66" charset="0"/>
              </a:rPr>
              <a:t>Contribution from </a:t>
            </a:r>
            <a:r>
              <a:rPr kumimoji="1" lang="en-US" altLang="zh-CN" sz="2400" dirty="0" err="1">
                <a:latin typeface="Chalkboard SE Light" panose="03050602040202020205" pitchFamily="66" charset="0"/>
              </a:rPr>
              <a:t>χ</a:t>
            </a:r>
            <a:r>
              <a:rPr kumimoji="1" lang="en-US" altLang="zh-CN" sz="2400" baseline="30000" dirty="0">
                <a:latin typeface="Chalkboard SE Light" panose="03050602040202020205" pitchFamily="66" charset="0"/>
              </a:rPr>
              <a:t>(2)</a:t>
            </a:r>
            <a:r>
              <a:rPr kumimoji="1" lang="en-US" altLang="zh-CN" sz="2400" baseline="-25000" dirty="0">
                <a:latin typeface="Chalkboard SE Light" panose="03050602040202020205" pitchFamily="66" charset="0"/>
              </a:rPr>
              <a:t> </a:t>
            </a:r>
            <a:r>
              <a:rPr kumimoji="1" lang="en-US" altLang="zh-CN" sz="2400" dirty="0">
                <a:latin typeface="Chalkboard SE Light" panose="03050602040202020205" pitchFamily="66" charset="0"/>
              </a:rPr>
              <a:t>dominates:</a:t>
            </a:r>
            <a:endParaRPr kumimoji="1" lang="en-US" altLang="zh-CN" dirty="0">
              <a:latin typeface="Chalkboard SE Light" panose="03050602040202020205" pitchFamily="66" charset="0"/>
            </a:endParaRPr>
          </a:p>
          <a:p>
            <a:pPr lvl="1"/>
            <a:endParaRPr kumimoji="1" lang="en-US" altLang="zh-CN" dirty="0">
              <a:latin typeface="Chalkboard SE Light" panose="03050602040202020205" pitchFamily="66" charset="0"/>
            </a:endParaRPr>
          </a:p>
          <a:p>
            <a:endParaRPr kumimoji="1" lang="zh-CN" altLang="en-US" dirty="0">
              <a:latin typeface="Chalkboard SE Light" panose="03050602040202020205" pitchFamily="66" charset="0"/>
            </a:endParaRPr>
          </a:p>
        </p:txBody>
      </p:sp>
      <p:pic>
        <p:nvPicPr>
          <p:cNvPr id="7" name="图片 6">
            <a:extLst>
              <a:ext uri="{FF2B5EF4-FFF2-40B4-BE49-F238E27FC236}">
                <a16:creationId xmlns:a16="http://schemas.microsoft.com/office/drawing/2014/main" id="{B72169A2-2E81-3AC6-B06B-04078491D3F2}"/>
              </a:ext>
            </a:extLst>
          </p:cNvPr>
          <p:cNvPicPr>
            <a:picLocks noChangeAspect="1"/>
          </p:cNvPicPr>
          <p:nvPr/>
        </p:nvPicPr>
        <p:blipFill>
          <a:blip r:embed="rId4"/>
          <a:stretch>
            <a:fillRect/>
          </a:stretch>
        </p:blipFill>
        <p:spPr>
          <a:xfrm>
            <a:off x="6497075" y="5578663"/>
            <a:ext cx="3904225" cy="539133"/>
          </a:xfrm>
          <a:prstGeom prst="rect">
            <a:avLst/>
          </a:prstGeom>
        </p:spPr>
      </p:pic>
      <p:sp>
        <p:nvSpPr>
          <p:cNvPr id="9" name="椭圆 8">
            <a:extLst>
              <a:ext uri="{FF2B5EF4-FFF2-40B4-BE49-F238E27FC236}">
                <a16:creationId xmlns:a16="http://schemas.microsoft.com/office/drawing/2014/main" id="{A166F837-8450-0A21-BC9F-28417BFAE0D2}"/>
              </a:ext>
            </a:extLst>
          </p:cNvPr>
          <p:cNvSpPr/>
          <p:nvPr/>
        </p:nvSpPr>
        <p:spPr>
          <a:xfrm>
            <a:off x="3754851" y="3843694"/>
            <a:ext cx="574579" cy="51112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0647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91D83A-9BBD-D7E3-7C8A-44EB3100F3E1}"/>
              </a:ext>
            </a:extLst>
          </p:cNvPr>
          <p:cNvSpPr>
            <a:spLocks noGrp="1"/>
          </p:cNvSpPr>
          <p:nvPr>
            <p:ph type="title"/>
          </p:nvPr>
        </p:nvSpPr>
        <p:spPr/>
        <p:txBody>
          <a:bodyPr/>
          <a:lstStyle/>
          <a:p>
            <a:r>
              <a:rPr kumimoji="1" lang="en-US" altLang="zh-CN" b="0" dirty="0">
                <a:latin typeface="Chalkboard SE Light" panose="03050602040202020205" pitchFamily="66" charset="0"/>
              </a:rPr>
              <a:t>First Observation of SHG in glass fiber</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8406E5D1-9682-E08F-B451-C91131E44953}"/>
              </a:ext>
            </a:extLst>
          </p:cNvPr>
          <p:cNvSpPr>
            <a:spLocks noGrp="1"/>
          </p:cNvSpPr>
          <p:nvPr>
            <p:ph type="sldNum" sz="quarter" idx="12"/>
          </p:nvPr>
        </p:nvSpPr>
        <p:spPr/>
        <p:txBody>
          <a:bodyPr/>
          <a:lstStyle/>
          <a:p>
            <a:fld id="{BA95BFDB-4AB5-4EB8-A7FD-FBD2047DF0CA}" type="slidenum">
              <a:rPr lang="zh-CN" altLang="en-US" smtClean="0"/>
              <a:t>9</a:t>
            </a:fld>
            <a:endParaRPr lang="zh-CN" altLang="en-US" dirty="0"/>
          </a:p>
        </p:txBody>
      </p:sp>
      <p:pic>
        <p:nvPicPr>
          <p:cNvPr id="5" name="图片 4">
            <a:extLst>
              <a:ext uri="{FF2B5EF4-FFF2-40B4-BE49-F238E27FC236}">
                <a16:creationId xmlns:a16="http://schemas.microsoft.com/office/drawing/2014/main" id="{34E5860F-CFCE-111A-3164-659458DE5750}"/>
              </a:ext>
            </a:extLst>
          </p:cNvPr>
          <p:cNvPicPr>
            <a:picLocks noChangeAspect="1"/>
          </p:cNvPicPr>
          <p:nvPr/>
        </p:nvPicPr>
        <p:blipFill rotWithShape="1">
          <a:blip r:embed="rId3"/>
          <a:srcRect b="28969"/>
          <a:stretch/>
        </p:blipFill>
        <p:spPr>
          <a:xfrm>
            <a:off x="726771" y="3166109"/>
            <a:ext cx="4821446" cy="2586012"/>
          </a:xfrm>
          <a:prstGeom prst="rect">
            <a:avLst/>
          </a:prstGeom>
        </p:spPr>
      </p:pic>
      <p:sp>
        <p:nvSpPr>
          <p:cNvPr id="15" name="文本框 14">
            <a:extLst>
              <a:ext uri="{FF2B5EF4-FFF2-40B4-BE49-F238E27FC236}">
                <a16:creationId xmlns:a16="http://schemas.microsoft.com/office/drawing/2014/main" id="{A0B1CC78-2F2F-0021-6A60-94628ECAB1B2}"/>
              </a:ext>
            </a:extLst>
          </p:cNvPr>
          <p:cNvSpPr txBox="1"/>
          <p:nvPr/>
        </p:nvSpPr>
        <p:spPr>
          <a:xfrm>
            <a:off x="997207" y="5925563"/>
            <a:ext cx="6115050" cy="276999"/>
          </a:xfrm>
          <a:prstGeom prst="rect">
            <a:avLst/>
          </a:prstGeom>
          <a:noFill/>
        </p:spPr>
        <p:txBody>
          <a:bodyPr wrap="square">
            <a:spAutoFit/>
          </a:bodyPr>
          <a:lstStyle/>
          <a:p>
            <a:r>
              <a:rPr lang="zh-CN" altLang="en-US" sz="1200" dirty="0"/>
              <a:t>Osterberg  U,  Margulis  W  Opt.  Lett.  11 516  (1986)</a:t>
            </a:r>
          </a:p>
        </p:txBody>
      </p:sp>
      <p:pic>
        <p:nvPicPr>
          <p:cNvPr id="16" name="图片 15">
            <a:extLst>
              <a:ext uri="{FF2B5EF4-FFF2-40B4-BE49-F238E27FC236}">
                <a16:creationId xmlns:a16="http://schemas.microsoft.com/office/drawing/2014/main" id="{85253E00-84AD-FC49-F535-68954C8FCCBB}"/>
              </a:ext>
            </a:extLst>
          </p:cNvPr>
          <p:cNvPicPr>
            <a:picLocks noChangeAspect="1"/>
          </p:cNvPicPr>
          <p:nvPr/>
        </p:nvPicPr>
        <p:blipFill>
          <a:blip r:embed="rId4"/>
          <a:stretch>
            <a:fillRect/>
          </a:stretch>
        </p:blipFill>
        <p:spPr>
          <a:xfrm>
            <a:off x="6874454" y="1301836"/>
            <a:ext cx="4078750" cy="5147716"/>
          </a:xfrm>
          <a:prstGeom prst="rect">
            <a:avLst/>
          </a:prstGeom>
        </p:spPr>
      </p:pic>
      <p:pic>
        <p:nvPicPr>
          <p:cNvPr id="19" name="图片 18">
            <a:extLst>
              <a:ext uri="{FF2B5EF4-FFF2-40B4-BE49-F238E27FC236}">
                <a16:creationId xmlns:a16="http://schemas.microsoft.com/office/drawing/2014/main" id="{3D8B4C50-48F5-E17D-A08B-96426D35008A}"/>
              </a:ext>
            </a:extLst>
          </p:cNvPr>
          <p:cNvPicPr>
            <a:picLocks noChangeAspect="1"/>
          </p:cNvPicPr>
          <p:nvPr/>
        </p:nvPicPr>
        <p:blipFill>
          <a:blip r:embed="rId5"/>
          <a:stretch>
            <a:fillRect/>
          </a:stretch>
        </p:blipFill>
        <p:spPr>
          <a:xfrm>
            <a:off x="437604" y="1426607"/>
            <a:ext cx="5765800" cy="1234390"/>
          </a:xfrm>
          <a:prstGeom prst="rect">
            <a:avLst/>
          </a:prstGeom>
        </p:spPr>
      </p:pic>
      <p:sp>
        <p:nvSpPr>
          <p:cNvPr id="24" name="文本框 23">
            <a:extLst>
              <a:ext uri="{FF2B5EF4-FFF2-40B4-BE49-F238E27FC236}">
                <a16:creationId xmlns:a16="http://schemas.microsoft.com/office/drawing/2014/main" id="{C2E7BDBE-979C-26A9-DC24-CA1312B67FD7}"/>
              </a:ext>
            </a:extLst>
          </p:cNvPr>
          <p:cNvSpPr txBox="1"/>
          <p:nvPr/>
        </p:nvSpPr>
        <p:spPr>
          <a:xfrm>
            <a:off x="824636" y="2710560"/>
            <a:ext cx="4625717" cy="282107"/>
          </a:xfrm>
          <a:prstGeom prst="rect">
            <a:avLst/>
          </a:prstGeom>
          <a:noFill/>
        </p:spPr>
        <p:txBody>
          <a:bodyPr wrap="square">
            <a:spAutoFit/>
          </a:bodyPr>
          <a:lstStyle/>
          <a:p>
            <a:r>
              <a:rPr lang="en-US" altLang="zh-CN" sz="1200" dirty="0"/>
              <a:t>O </a:t>
            </a:r>
            <a:r>
              <a:rPr lang="en-US" altLang="zh-CN" sz="1200" dirty="0" err="1"/>
              <a:t>Yakar</a:t>
            </a:r>
            <a:r>
              <a:rPr lang="en-US" altLang="zh-CN" sz="1200" dirty="0"/>
              <a:t>, E </a:t>
            </a:r>
            <a:r>
              <a:rPr lang="en-US" altLang="zh-CN" sz="1200" dirty="0" err="1"/>
              <a:t>Nitiss</a:t>
            </a:r>
            <a:r>
              <a:rPr lang="en-US" altLang="zh-CN" sz="1200" dirty="0"/>
              <a:t>, J Hu, CS </a:t>
            </a:r>
            <a:r>
              <a:rPr lang="en-US" altLang="zh-CN" sz="1200" dirty="0" err="1"/>
              <a:t>Brès</a:t>
            </a:r>
            <a:r>
              <a:rPr lang="en-US" altLang="zh-CN" sz="1200" dirty="0"/>
              <a:t> Laser &amp; Photonics Reviews, 2022</a:t>
            </a:r>
            <a:endParaRPr lang="zh-CN" altLang="en-US" sz="1200" dirty="0"/>
          </a:p>
        </p:txBody>
      </p:sp>
    </p:spTree>
    <p:extLst>
      <p:ext uri="{BB962C8B-B14F-4D97-AF65-F5344CB8AC3E}">
        <p14:creationId xmlns:p14="http://schemas.microsoft.com/office/powerpoint/2010/main" val="7950202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86543</TotalTime>
  <Words>4155</Words>
  <Application>Microsoft Office PowerPoint</Application>
  <PresentationFormat>宽屏</PresentationFormat>
  <Paragraphs>399</Paragraphs>
  <Slides>40</Slides>
  <Notes>14</Notes>
  <HiddenSlides>2</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Chalkboard SE</vt:lpstr>
      <vt:lpstr>Chalkboard SE Light</vt:lpstr>
      <vt:lpstr>Whitney-Semibold</vt:lpstr>
      <vt:lpstr>等线</vt:lpstr>
      <vt:lpstr>Arial</vt:lpstr>
      <vt:lpstr>Calibri</vt:lpstr>
      <vt:lpstr>Times New Roman</vt:lpstr>
      <vt:lpstr>Wingdings</vt:lpstr>
      <vt:lpstr>Office 主题​​</vt:lpstr>
      <vt:lpstr>06/28/2024     A Review of Photogalvanic Effect</vt:lpstr>
      <vt:lpstr>Nonlinear Optics Reaction in General</vt:lpstr>
      <vt:lpstr>Second Harmonic Generation and χ(2)</vt:lpstr>
      <vt:lpstr>Solve the amplitude of 2nd harmonics: f(z)</vt:lpstr>
      <vt:lpstr>The solution</vt:lpstr>
      <vt:lpstr>Quasi Phase Match</vt:lpstr>
      <vt:lpstr> </vt:lpstr>
      <vt:lpstr>Susceptibility in tensor notation</vt:lpstr>
      <vt:lpstr>First Observation of SHG in glass fiber</vt:lpstr>
      <vt:lpstr>Observed 2nd Harmonics in SiN waveguide</vt:lpstr>
      <vt:lpstr>PowerPoint 演示文稿</vt:lpstr>
      <vt:lpstr>Spatially Periodic Charge Separation</vt:lpstr>
      <vt:lpstr>Jargon Definition(This is just a menu.)</vt:lpstr>
      <vt:lpstr>Charge Separation: Photogalvanic Effect</vt:lpstr>
      <vt:lpstr>Photogalvanic Effect: Charge Transport Model</vt:lpstr>
      <vt:lpstr>An Analogy </vt:lpstr>
      <vt:lpstr>Another Analogy—Global/local electron Trap </vt:lpstr>
      <vt:lpstr>PowerPoint 演示文稿</vt:lpstr>
      <vt:lpstr>Jargon definition</vt:lpstr>
      <vt:lpstr>What do I mean by “defect”?: Example 1</vt:lpstr>
      <vt:lpstr>What do I mean by “defect”?: Example 1</vt:lpstr>
      <vt:lpstr>What do I mean by “defect”?: Example 2</vt:lpstr>
      <vt:lpstr>PowerPoint 演示文稿</vt:lpstr>
      <vt:lpstr>Trap site for GeO2-SiO2</vt:lpstr>
      <vt:lpstr>Trap site for GeO2-SiO2</vt:lpstr>
      <vt:lpstr>Trap site for GeO2-SiO2</vt:lpstr>
      <vt:lpstr>Trap site for GeO2-SiO2</vt:lpstr>
      <vt:lpstr>5GeO2-95SiO2</vt:lpstr>
      <vt:lpstr>Jargon Definition 2</vt:lpstr>
      <vt:lpstr>Defect State for GeO2-SiO2</vt:lpstr>
      <vt:lpstr>People’s understanding(1995)</vt:lpstr>
      <vt:lpstr>People’s understanding keeps updating(1999)</vt:lpstr>
      <vt:lpstr>PowerPoint 演示文稿</vt:lpstr>
      <vt:lpstr>Trap site for GeO2-SiO2</vt:lpstr>
      <vt:lpstr>ab initio quantum-chemical calculations—different model</vt:lpstr>
      <vt:lpstr>For the remaining questions </vt:lpstr>
      <vt:lpstr>I cite this one from Haojing’s slide</vt:lpstr>
      <vt:lpstr>PowerPoint 演示文稿</vt:lpstr>
      <vt:lpstr>PowerPoint 演示文稿</vt:lpstr>
      <vt:lpstr>Jargon Definition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Henry</dc:creator>
  <cp:lastModifiedBy>Eric Yan</cp:lastModifiedBy>
  <cp:revision>330</cp:revision>
  <cp:lastPrinted>2024-06-28T10:36:22Z</cp:lastPrinted>
  <dcterms:created xsi:type="dcterms:W3CDTF">2021-11-17T02:46:05Z</dcterms:created>
  <dcterms:modified xsi:type="dcterms:W3CDTF">2024-06-28T17:55:21Z</dcterms:modified>
</cp:coreProperties>
</file>